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7" r:id="rId5"/>
    <p:sldId id="268" r:id="rId6"/>
    <p:sldId id="293" r:id="rId7"/>
    <p:sldId id="260" r:id="rId8"/>
    <p:sldId id="270" r:id="rId9"/>
    <p:sldId id="272" r:id="rId10"/>
    <p:sldId id="283" r:id="rId11"/>
    <p:sldId id="278" r:id="rId12"/>
    <p:sldId id="297" r:id="rId13"/>
    <p:sldId id="275" r:id="rId14"/>
    <p:sldId id="262" r:id="rId15"/>
    <p:sldId id="298" r:id="rId16"/>
    <p:sldId id="299" r:id="rId17"/>
    <p:sldId id="300" r:id="rId18"/>
    <p:sldId id="288" r:id="rId19"/>
    <p:sldId id="295" r:id="rId20"/>
    <p:sldId id="296" r:id="rId21"/>
    <p:sldId id="273" r:id="rId22"/>
    <p:sldId id="287" r:id="rId23"/>
    <p:sldId id="286" r:id="rId24"/>
    <p:sldId id="290" r:id="rId25"/>
    <p:sldId id="291" r:id="rId26"/>
    <p:sldId id="292" r:id="rId27"/>
    <p:sldId id="279" r:id="rId28"/>
    <p:sldId id="261" r:id="rId29"/>
    <p:sldId id="301" r:id="rId30"/>
    <p:sldId id="302" r:id="rId31"/>
    <p:sldId id="271" r:id="rId32"/>
    <p:sldId id="277" r:id="rId33"/>
    <p:sldId id="263" r:id="rId34"/>
    <p:sldId id="264" r:id="rId35"/>
    <p:sldId id="266" r:id="rId36"/>
    <p:sldId id="265" r:id="rId3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3F951-7564-4936-ACB4-9DBD347A6E78}" v="72" dt="2019-05-01T17:13:52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945FF-6E51-4C19-8EF5-16B8B1190C14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F3DBFF-10EB-49EC-BEA1-8105AF1597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A723E0-9FC1-4679-B939-9505A5DB7B1C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9066E3-7FB6-4202-8368-92F28A4237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FE2E2-329E-4233-A453-7A787D5B8170}" type="slidenum">
              <a:rPr lang="fr-FR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0545-BB65-4519-85F4-B06FD7052068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8CB5530-5329-48ED-A2DC-A13A00EB2C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6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5390-2967-475D-964D-17DAF14121D7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1DE4-A047-4CC0-B607-D608CD091E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2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A500-D2CC-4B40-8432-C597BC1412E2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5B26-E842-4372-99F8-91C99EDE42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56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7231-6BBE-4FD1-89B2-F03562C368A0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E0F2-B406-4F8C-A208-5A834DE25A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4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CD2D-937A-4B74-9652-76F98D01B63C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06DB-67B0-45B5-AEC5-9F835ACFEB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27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8DD5-4E4A-4947-849A-E4E18AD8249E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D470-710E-422D-9693-2859227148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FFC8-286B-4063-B0CE-26D32AD13BFB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EFE6-8428-428E-8D82-0763A53315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0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1581-20CD-4F71-8C48-DBC170E0BD4A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29BB-7E6F-40C1-AD00-8C8C5A830A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10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B2E5-C66F-4BE0-BC31-50CFA1FD2F0D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39A2-FA8B-4762-B59F-BA17A5F1F6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8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64D0-3242-42CA-B7E5-187A61F99F3C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08C3-684E-4104-BD26-FD7AD15F56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0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F2C0-0B29-4E99-82A4-DC45F3B2433A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66EA-1E7C-4A34-AECA-E945068681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</p:spTree>
    <p:extLst>
      <p:ext uri="{BB962C8B-B14F-4D97-AF65-F5344CB8AC3E}">
        <p14:creationId xmlns:p14="http://schemas.microsoft.com/office/powerpoint/2010/main" val="109076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28795B0-0C73-4D1C-A373-110F1D7F133B}" type="datetime1">
              <a:rPr lang="fr-FR"/>
              <a:pPr>
                <a:defRPr/>
              </a:pPr>
              <a:t>01/05/2019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Assemblée Générale  SFdS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DCF668E-5AC3-430D-9806-5644EF162C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5" r:id="rId2"/>
    <p:sldLayoutId id="2147483851" r:id="rId3"/>
    <p:sldLayoutId id="2147483846" r:id="rId4"/>
    <p:sldLayoutId id="2147483847" r:id="rId5"/>
    <p:sldLayoutId id="2147483848" r:id="rId6"/>
    <p:sldLayoutId id="2147483852" r:id="rId7"/>
    <p:sldLayoutId id="2147483853" r:id="rId8"/>
    <p:sldLayoutId id="2147483854" r:id="rId9"/>
    <p:sldLayoutId id="2147483849" r:id="rId10"/>
    <p:sldLayoutId id="214748385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fds.asso.fr/fr/statistique_et_sport/618-statistique_et_spor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9" descr="sfds_logo_ecr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oneTexte 10"/>
          <p:cNvSpPr txBox="1">
            <a:spLocks noChangeArrowheads="1"/>
          </p:cNvSpPr>
          <p:nvPr/>
        </p:nvSpPr>
        <p:spPr bwMode="auto">
          <a:xfrm>
            <a:off x="4616450" y="66040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ZoneTexte 13"/>
          <p:cNvSpPr txBox="1">
            <a:spLocks noChangeArrowheads="1"/>
          </p:cNvSpPr>
          <p:nvPr/>
        </p:nvSpPr>
        <p:spPr bwMode="auto">
          <a:xfrm>
            <a:off x="673100" y="3257550"/>
            <a:ext cx="6499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fr-FR" altLang="en-US" sz="2400" b="1"/>
              <a:t>Magnitude Based Inference (MBI) : controverses et alternatives</a:t>
            </a:r>
          </a:p>
        </p:txBody>
      </p:sp>
      <p:sp>
        <p:nvSpPr>
          <p:cNvPr id="10245" name="ZoneTexte 16"/>
          <p:cNvSpPr txBox="1">
            <a:spLocks noChangeArrowheads="1"/>
          </p:cNvSpPr>
          <p:nvPr/>
        </p:nvSpPr>
        <p:spPr bwMode="auto">
          <a:xfrm>
            <a:off x="673100" y="4592638"/>
            <a:ext cx="6499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fr-FR" altLang="en-US" sz="1700"/>
              <a:t>Jérémy Cheradame (FFR) – Arthur Leroy (MAP5-IRMES)  Christian Derquenne (EDF R&amp;D)</a:t>
            </a:r>
          </a:p>
        </p:txBody>
      </p:sp>
      <p:sp>
        <p:nvSpPr>
          <p:cNvPr id="10246" name="ZoneTexte 17"/>
          <p:cNvSpPr txBox="1">
            <a:spLocks noChangeArrowheads="1"/>
          </p:cNvSpPr>
          <p:nvPr/>
        </p:nvSpPr>
        <p:spPr bwMode="auto">
          <a:xfrm>
            <a:off x="373063" y="298450"/>
            <a:ext cx="8307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fr-FR" altLang="en-US" b="1"/>
              <a:t>Séminaire Statistique et Sport : le match est lancé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6883E-F95C-4C90-875E-21FF9C48CC5F}"/>
              </a:ext>
            </a:extLst>
          </p:cNvPr>
          <p:cNvSpPr txBox="1"/>
          <p:nvPr/>
        </p:nvSpPr>
        <p:spPr>
          <a:xfrm>
            <a:off x="1724969" y="1317562"/>
            <a:ext cx="914852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latin typeface="Century Gothic"/>
              </a:rPr>
              <a:t>Groupe Statistique et Sport: </a:t>
            </a:r>
            <a:endParaRPr lang="fr-FR" b="1"/>
          </a:p>
          <a:p>
            <a:r>
              <a:rPr lang="fr-FR" sz="1600" dirty="0">
                <a:solidFill>
                  <a:srgbClr val="0070C0"/>
                </a:solidFill>
                <a:latin typeface="Century Gothic"/>
                <a:hlinkClick r:id="rId4"/>
              </a:rPr>
              <a:t>https://www.sfds.asso.fr/fr/statistique_et_sport/618-statistique_et_sport/</a:t>
            </a:r>
            <a:endParaRPr lang="fr-FR" sz="1600">
              <a:solidFill>
                <a:srgbClr val="0070C0"/>
              </a:solidFill>
              <a:latin typeface="Century Gothic"/>
            </a:endParaRPr>
          </a:p>
          <a:p>
            <a:r>
              <a:rPr lang="fr-FR" dirty="0">
                <a:latin typeface="Century Gothic"/>
              </a:rPr>
              <a:t>           </a:t>
            </a:r>
          </a:p>
          <a:p>
            <a:r>
              <a:rPr lang="fr-FR">
                <a:latin typeface="Century Gothic"/>
              </a:rPr>
              <a:t>         :   @StatSport_SFdS</a:t>
            </a:r>
            <a:endParaRPr lang="fr-FR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C69F040-DB63-4AB0-9CD0-43437981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063" y="2132808"/>
            <a:ext cx="491151" cy="37428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720F506-E015-48F9-9DC7-C0B0ED7CC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99" y="1095846"/>
            <a:ext cx="1610763" cy="1633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BECE-DC1A-441E-AEBF-9400A704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MBI : les réponses</a:t>
            </a:r>
            <a:r>
              <a:rPr lang="fr-FR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B3063-3EC0-4C1C-A334-74AB0A25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Réponses (très) virulentes des auteurs</a:t>
            </a:r>
          </a:p>
          <a:p>
            <a:r>
              <a:rPr lang="fr-FR" dirty="0">
                <a:solidFill>
                  <a:schemeClr val="tx1"/>
                </a:solidFill>
              </a:rPr>
              <a:t>Soutien de la communauté des sciences du sport</a:t>
            </a:r>
          </a:p>
          <a:p>
            <a:r>
              <a:rPr lang="fr-FR">
                <a:solidFill>
                  <a:schemeClr val="tx1"/>
                </a:solidFill>
              </a:rPr>
              <a:t>Des contres-arguments sur la forme, la rhétorique, </a:t>
            </a:r>
            <a:r>
              <a:rPr lang="fr-FR" dirty="0">
                <a:solidFill>
                  <a:schemeClr val="tx1"/>
                </a:solidFill>
              </a:rPr>
              <a:t>mais aucune équation ou preuve vérifiable.</a:t>
            </a:r>
          </a:p>
          <a:p>
            <a:r>
              <a:rPr lang="fr-FR">
                <a:solidFill>
                  <a:schemeClr val="tx1"/>
                </a:solidFill>
              </a:rPr>
              <a:t>Inquiétude : Que faire à la place ? (refus </a:t>
            </a:r>
            <a:r>
              <a:rPr lang="fr-FR" dirty="0">
                <a:solidFill>
                  <a:schemeClr val="tx1"/>
                </a:solidFill>
              </a:rPr>
              <a:t>catégorique de la p-value) 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dirty="0">
                <a:solidFill>
                  <a:srgbClr val="002060"/>
                </a:solidFill>
              </a:rPr>
              <a:t>Notre objectif</a:t>
            </a:r>
            <a:r>
              <a:rPr lang="fr-FR" dirty="0">
                <a:solidFill>
                  <a:schemeClr val="tx1"/>
                </a:solidFill>
              </a:rPr>
              <a:t> : sortir du débat idéologique et présenter les alternatives valides et pratiques.</a:t>
            </a:r>
          </a:p>
          <a:p>
            <a:pPr marL="114300" indent="0">
              <a:buNone/>
            </a:pP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3B2FD-EE6D-4A82-8CF5-80ED84D6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 SFdS 2017</a:t>
            </a:r>
          </a:p>
        </p:txBody>
      </p:sp>
      <p:pic>
        <p:nvPicPr>
          <p:cNvPr id="6" name="Image 5" descr="sfds_logo_ecran.jpg">
            <a:extLst>
              <a:ext uri="{FF2B5EF4-FFF2-40B4-BE49-F238E27FC236}">
                <a16:creationId xmlns:a16="http://schemas.microsoft.com/office/drawing/2014/main" id="{87308DD0-B67B-4763-A64B-5B8F0331F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0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Exemple D'un cas simple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210432" y="1752600"/>
            <a:ext cx="8945415" cy="4701751"/>
          </a:xfrm>
        </p:spPr>
        <p:txBody>
          <a:bodyPr/>
          <a:lstStyle/>
          <a:p>
            <a:pPr marL="114300" indent="0" eaLnBrk="1" hangingPunct="1">
              <a:buNone/>
            </a:pPr>
            <a:r>
              <a:rPr lang="fr-FR" altLang="en-US" b="1" dirty="0">
                <a:solidFill>
                  <a:srgbClr val="000000"/>
                </a:solidFill>
              </a:rPr>
              <a:t>Données: </a:t>
            </a:r>
            <a:r>
              <a:rPr lang="fr-FR" altLang="en-US" sz="2000" dirty="0">
                <a:solidFill>
                  <a:srgbClr val="000000"/>
                </a:solidFill>
              </a:rPr>
              <a:t>vitesse en m/s du top 100 nageuses internationales </a:t>
            </a:r>
            <a:r>
              <a:rPr lang="fr-FR" sz="2000" dirty="0">
                <a:solidFill>
                  <a:srgbClr val="000000"/>
                </a:solidFill>
              </a:rPr>
              <a:t>sur </a:t>
            </a:r>
            <a:endParaRPr lang="fr-FR" dirty="0">
              <a:solidFill>
                <a:srgbClr val="564B3C"/>
              </a:solidFill>
            </a:endParaRPr>
          </a:p>
          <a:p>
            <a:pPr marL="11430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                    100 m, 400 m, 800 m entre 2000 et 2014</a:t>
            </a:r>
            <a:endParaRPr lang="fr-FR" dirty="0">
              <a:solidFill>
                <a:srgbClr val="564B3C"/>
              </a:solidFill>
            </a:endParaRPr>
          </a:p>
          <a:p>
            <a:pPr marL="11430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114300" indent="0" eaLnBrk="1" hangingPunct="1">
              <a:buNone/>
            </a:pPr>
            <a:r>
              <a:rPr lang="fr-FR" altLang="en-US" b="1" dirty="0">
                <a:solidFill>
                  <a:srgbClr val="000000"/>
                </a:solidFill>
              </a:rPr>
              <a:t>Problématique:</a:t>
            </a:r>
          </a:p>
          <a:p>
            <a:pPr marL="114300" indent="0" ea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</a:rPr>
              <a:t>(i) Comparaison vitesses entre 400 et 800 m </a:t>
            </a:r>
          </a:p>
          <a:p>
            <a:pPr marL="114300" indent="0" ea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</a:rPr>
              <a:t>(ii) </a:t>
            </a:r>
            <a:r>
              <a:rPr lang="fr-FR" sz="2000" dirty="0">
                <a:solidFill>
                  <a:srgbClr val="000000"/>
                </a:solidFill>
              </a:rPr>
              <a:t>Comparaison vitesses </a:t>
            </a:r>
            <a:r>
              <a:rPr lang="fr-FR" altLang="en-US" sz="2000" dirty="0">
                <a:solidFill>
                  <a:srgbClr val="000000"/>
                </a:solidFill>
              </a:rPr>
              <a:t>entre 100 et 800 m </a:t>
            </a:r>
          </a:p>
          <a:p>
            <a:pPr marL="114300" indent="0">
              <a:buNone/>
            </a:pPr>
            <a:r>
              <a:rPr lang="fr-FR" altLang="en-US" sz="2000" dirty="0">
                <a:solidFill>
                  <a:srgbClr val="000000"/>
                </a:solidFill>
              </a:rPr>
              <a:t>(iii) Utilisation, interprétation, comparaison des méthodologies</a:t>
            </a:r>
          </a:p>
          <a:p>
            <a:pPr marL="114300" indent="0">
              <a:buNone/>
            </a:pPr>
            <a:endParaRPr lang="fr-FR" altLang="en-US" sz="2000" dirty="0">
              <a:solidFill>
                <a:srgbClr val="000000"/>
              </a:solidFill>
            </a:endParaRPr>
          </a:p>
          <a:p>
            <a:pPr marL="114300" indent="0" eaLnBrk="1" hangingPunct="1">
              <a:buNone/>
            </a:pPr>
            <a:endParaRPr lang="fr-FR" altLang="en-US" sz="800" dirty="0">
              <a:solidFill>
                <a:srgbClr val="000000"/>
              </a:solidFill>
            </a:endParaRPr>
          </a:p>
          <a:p>
            <a:pPr marL="114300" indent="0" eaLnBrk="1" hangingPunct="1">
              <a:buNone/>
            </a:pPr>
            <a:r>
              <a:rPr lang="fr-FR" altLang="en-US" b="1" dirty="0">
                <a:solidFill>
                  <a:srgbClr val="000000"/>
                </a:solidFill>
              </a:rPr>
              <a:t>Procédure de traitement: </a:t>
            </a:r>
          </a:p>
          <a:p>
            <a:pPr marL="114300" indent="0" ea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</a:rPr>
              <a:t>(i) Petits effets </a:t>
            </a:r>
            <a:r>
              <a:rPr lang="fr-FR" altLang="en-US" sz="2000" i="1" dirty="0">
                <a:solidFill>
                  <a:srgbClr val="000000"/>
                </a:solidFill>
              </a:rPr>
              <a:t>vs</a:t>
            </a:r>
            <a:r>
              <a:rPr lang="fr-FR" altLang="en-US" sz="2000" dirty="0">
                <a:solidFill>
                  <a:srgbClr val="000000"/>
                </a:solidFill>
              </a:rPr>
              <a:t> grands effets</a:t>
            </a:r>
          </a:p>
          <a:p>
            <a:pPr marL="114300" indent="0" eaLnBrk="1" hangingPunct="1">
              <a:buNone/>
            </a:pPr>
            <a:r>
              <a:rPr lang="fr-FR" altLang="en-US" sz="2000" dirty="0">
                <a:solidFill>
                  <a:srgbClr val="000000"/>
                </a:solidFill>
              </a:rPr>
              <a:t>(ii) Petites tailles (N=5) </a:t>
            </a:r>
            <a:r>
              <a:rPr lang="fr-FR" altLang="en-US" sz="2000" i="1" dirty="0">
                <a:solidFill>
                  <a:srgbClr val="000000"/>
                </a:solidFill>
              </a:rPr>
              <a:t>vs</a:t>
            </a:r>
            <a:r>
              <a:rPr lang="fr-FR" altLang="en-US" sz="2000" dirty="0">
                <a:solidFill>
                  <a:srgbClr val="000000"/>
                </a:solidFill>
              </a:rPr>
              <a:t> grandes tailles (</a:t>
            </a:r>
            <a:r>
              <a:rPr lang="fr-FR" sz="2000" dirty="0">
                <a:solidFill>
                  <a:srgbClr val="000000"/>
                </a:solidFill>
              </a:rPr>
              <a:t>N=400) </a:t>
            </a:r>
            <a:r>
              <a:rPr lang="fr-FR" altLang="en-US" sz="2000" dirty="0">
                <a:solidFill>
                  <a:srgbClr val="000000"/>
                </a:solidFill>
              </a:rPr>
              <a:t>d’échantillons</a:t>
            </a:r>
          </a:p>
          <a:p>
            <a:pPr marL="114300" indent="0" eaLnBrk="1" hangingPunct="1">
              <a:buNone/>
            </a:pPr>
            <a:endParaRPr lang="fr-FR" altLang="en-US" sz="2000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  <p:extLst>
      <p:ext uri="{BB962C8B-B14F-4D97-AF65-F5344CB8AC3E}">
        <p14:creationId xmlns:p14="http://schemas.microsoft.com/office/powerpoint/2010/main" val="422781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fr-FR" dirty="0">
                <a:solidFill>
                  <a:srgbClr val="000000"/>
                </a:solidFill>
              </a:rPr>
            </a:br>
            <a:r>
              <a:rPr lang="fr-FR">
                <a:solidFill>
                  <a:srgbClr val="000000"/>
                </a:solidFill>
              </a:rPr>
              <a:t>APPROCHE CLASSIQUE : FRÉQUENTISTE</a:t>
            </a:r>
            <a:endParaRPr lang="fr-FR"/>
          </a:p>
          <a:p>
            <a:pPr>
              <a:spcAft>
                <a:spcPts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25450" y="1639710"/>
            <a:ext cx="8374063" cy="4373563"/>
          </a:xfrm>
        </p:spPr>
        <p:txBody>
          <a:bodyPr/>
          <a:lstStyle/>
          <a:p>
            <a:pPr marL="114300" indent="0">
              <a:buNone/>
            </a:pPr>
            <a:r>
              <a:rPr lang="fr-FR" b="1">
                <a:solidFill>
                  <a:schemeClr val="tx1"/>
                </a:solidFill>
              </a:rPr>
              <a:t>Test de différence entre deux échantillons</a:t>
            </a:r>
            <a:endParaRPr lang="fr-FR">
              <a:solidFill>
                <a:schemeClr val="tx1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endParaRPr lang="fr-FR" sz="800" i="1" dirty="0">
              <a:solidFill>
                <a:schemeClr val="tx1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endParaRPr lang="fr-FR" sz="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</a:t>
            </a:r>
            <a:r>
              <a:rPr lang="fr-FR" sz="2000" dirty="0">
                <a:solidFill>
                  <a:schemeClr val="tx1"/>
                </a:solidFill>
              </a:rPr>
              <a:t> Choisir l’hypothèse nulle (</a:t>
            </a:r>
            <a:r>
              <a:rPr lang="fr-FR" sz="2000" i="1" dirty="0">
                <a:solidFill>
                  <a:schemeClr val="tx1"/>
                </a:solidFill>
              </a:rPr>
              <a:t>H</a:t>
            </a:r>
            <a:r>
              <a:rPr lang="fr-FR" sz="2000" baseline="-25000" dirty="0">
                <a:solidFill>
                  <a:schemeClr val="tx1"/>
                </a:solidFill>
              </a:rPr>
              <a:t>0</a:t>
            </a:r>
            <a:r>
              <a:rPr lang="fr-FR" sz="2000" dirty="0">
                <a:solidFill>
                  <a:schemeClr val="tx1"/>
                </a:solidFill>
              </a:rPr>
              <a:t>) et l’hypothèse alternative (</a:t>
            </a:r>
            <a:r>
              <a:rPr lang="fr-FR" sz="2000" i="1" dirty="0">
                <a:solidFill>
                  <a:schemeClr val="tx1"/>
                </a:solidFill>
              </a:rPr>
              <a:t>H</a:t>
            </a:r>
            <a:r>
              <a:rPr lang="fr-FR" sz="2000" baseline="-25000" dirty="0">
                <a:solidFill>
                  <a:schemeClr val="tx1"/>
                </a:solidFill>
              </a:rPr>
              <a:t>1</a:t>
            </a:r>
            <a:r>
              <a:rPr lang="fr-FR" sz="2000" dirty="0">
                <a:solidFill>
                  <a:schemeClr val="tx1"/>
                </a:solidFill>
              </a:rPr>
              <a:t>)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</a:rPr>
              <a:t>     → H</a:t>
            </a:r>
            <a:r>
              <a:rPr lang="fr-FR" sz="2000" baseline="-25000" dirty="0">
                <a:solidFill>
                  <a:schemeClr val="tx1"/>
                </a:solidFill>
              </a:rPr>
              <a:t>0</a:t>
            </a:r>
            <a:r>
              <a:rPr lang="fr-FR" sz="2000" dirty="0">
                <a:solidFill>
                  <a:schemeClr val="tx1"/>
                </a:solidFill>
              </a:rPr>
              <a:t> :   </a:t>
            </a:r>
            <a:r>
              <a:rPr lang="fr-FR" sz="2000" dirty="0">
                <a:solidFill>
                  <a:schemeClr val="tx1"/>
                </a:solidFill>
                <a:latin typeface="Century Gothic"/>
              </a:rPr>
              <a:t>  </a:t>
            </a:r>
            <a:r>
              <a:rPr lang="fr-FR" sz="2000" dirty="0">
                <a:solidFill>
                  <a:schemeClr val="tx1"/>
                </a:solidFill>
                <a:latin typeface="Symbol"/>
                <a:sym typeface="Symbol"/>
              </a:rPr>
              <a:t>m</a:t>
            </a:r>
            <a:r>
              <a:rPr lang="fr-FR" sz="2000" baseline="-25000" dirty="0">
                <a:solidFill>
                  <a:schemeClr val="tx1"/>
                </a:solidFill>
              </a:rPr>
              <a:t>100 </a:t>
            </a:r>
            <a:r>
              <a:rPr lang="fr-FR" sz="2000" dirty="0">
                <a:solidFill>
                  <a:schemeClr val="tx1"/>
                </a:solidFill>
              </a:rPr>
              <a:t>= </a:t>
            </a:r>
            <a:r>
              <a:rPr lang="fr-FR" sz="2000" dirty="0">
                <a:solidFill>
                  <a:schemeClr val="tx1"/>
                </a:solidFill>
                <a:latin typeface="Symbol"/>
                <a:sym typeface="Symbol"/>
              </a:rPr>
              <a:t>m</a:t>
            </a:r>
            <a:r>
              <a:rPr lang="fr-FR" sz="2000" baseline="-25000" dirty="0">
                <a:solidFill>
                  <a:schemeClr val="tx1"/>
                </a:solidFill>
                <a:latin typeface="Century Gothic"/>
              </a:rPr>
              <a:t>800</a:t>
            </a:r>
            <a:r>
              <a:rPr lang="fr-FR" sz="2000" dirty="0">
                <a:solidFill>
                  <a:schemeClr val="tx1"/>
                </a:solidFill>
              </a:rPr>
              <a:t>             </a:t>
            </a:r>
            <a:r>
              <a:rPr lang="fr-FR" sz="2000" i="1" dirty="0">
                <a:solidFill>
                  <a:schemeClr val="tx1"/>
                </a:solidFill>
              </a:rPr>
              <a:t>vs</a:t>
            </a:r>
            <a:r>
              <a:rPr lang="fr-FR" sz="2000" dirty="0">
                <a:solidFill>
                  <a:schemeClr val="tx1"/>
                </a:solidFill>
              </a:rPr>
              <a:t>               H</a:t>
            </a:r>
            <a:r>
              <a:rPr lang="fr-FR" sz="2000" baseline="-25000" dirty="0">
                <a:solidFill>
                  <a:schemeClr val="tx1"/>
                </a:solidFill>
              </a:rPr>
              <a:t>1</a:t>
            </a:r>
            <a:r>
              <a:rPr lang="fr-FR" sz="2000" dirty="0">
                <a:solidFill>
                  <a:schemeClr val="tx1"/>
                </a:solidFill>
              </a:rPr>
              <a:t> : </a:t>
            </a:r>
            <a:r>
              <a:rPr lang="fr-FR" sz="2000" dirty="0">
                <a:solidFill>
                  <a:schemeClr val="tx1"/>
                </a:solidFill>
                <a:latin typeface="Symbol"/>
                <a:sym typeface="Symbol"/>
              </a:rPr>
              <a:t>m</a:t>
            </a:r>
            <a:r>
              <a:rPr lang="fr-FR" sz="2000" baseline="-25000" dirty="0">
                <a:solidFill>
                  <a:schemeClr val="tx1"/>
                </a:solidFill>
              </a:rPr>
              <a:t>100 </a:t>
            </a:r>
            <a:r>
              <a:rPr lang="fr-FR" sz="2000" dirty="0">
                <a:solidFill>
                  <a:schemeClr val="tx1"/>
                </a:solidFill>
              </a:rPr>
              <a:t>≠ </a:t>
            </a:r>
            <a:r>
              <a:rPr lang="fr-FR" sz="2000">
                <a:solidFill>
                  <a:schemeClr val="tx1"/>
                </a:solidFill>
                <a:latin typeface="Symbol"/>
                <a:sym typeface="Symbol"/>
              </a:rPr>
              <a:t>m</a:t>
            </a:r>
            <a:r>
              <a:rPr lang="fr-FR" sz="2000" baseline="-25000">
                <a:solidFill>
                  <a:schemeClr val="tx1"/>
                </a:solidFill>
              </a:rPr>
              <a:t>800</a:t>
            </a:r>
            <a:r>
              <a:rPr lang="fr-FR" sz="2000" dirty="0">
                <a:solidFill>
                  <a:schemeClr val="tx1"/>
                </a:solidFill>
              </a:rPr>
              <a:t> </a:t>
            </a:r>
          </a:p>
          <a:p>
            <a:pPr marL="114300" indent="0">
              <a:buNone/>
            </a:pPr>
            <a:endParaRPr lang="fr-FR" sz="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fr-FR" sz="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14300" indent="0">
              <a:buNone/>
            </a:pP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</a:t>
            </a:r>
            <a:r>
              <a:rPr lang="fr-FR" sz="2000">
                <a:solidFill>
                  <a:schemeClr val="tx1"/>
                </a:solidFill>
              </a:rPr>
              <a:t> Déterminer la variable de décision contenant l’information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   </a:t>
            </a:r>
            <a:r>
              <a:rPr lang="fr-FR" sz="1800">
                <a:solidFill>
                  <a:schemeClr val="tx1"/>
                </a:solidFill>
              </a:rPr>
              <a:t>→ Ecart entre les deux moyennes</a:t>
            </a:r>
          </a:p>
          <a:p>
            <a:pPr marL="11430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    → Est-il suffisamment faible pour affirmer que les 2 </a:t>
            </a:r>
            <a:r>
              <a:rPr lang="fr-FR" sz="1800" err="1">
                <a:solidFill>
                  <a:schemeClr val="tx1"/>
                </a:solidFill>
              </a:rPr>
              <a:t>moy</a:t>
            </a:r>
            <a:r>
              <a:rPr lang="fr-FR" sz="1800" dirty="0">
                <a:solidFill>
                  <a:schemeClr val="tx1"/>
                </a:solidFill>
              </a:rPr>
              <a:t> sont égales ?</a:t>
            </a:r>
          </a:p>
          <a:p>
            <a:pPr marL="114300" indent="0">
              <a:buNone/>
            </a:pPr>
            <a:endParaRPr lang="fr-FR" sz="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fr-FR" sz="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</a:t>
            </a:r>
            <a:r>
              <a:rPr lang="fr-FR" sz="2000" dirty="0">
                <a:solidFill>
                  <a:schemeClr val="tx1"/>
                </a:solidFill>
              </a:rPr>
              <a:t> Postuler la loi de probabilité sous H</a:t>
            </a:r>
            <a:r>
              <a:rPr lang="fr-FR" sz="2000" baseline="-25000" dirty="0">
                <a:solidFill>
                  <a:schemeClr val="tx1"/>
                </a:solidFill>
              </a:rPr>
              <a:t>0</a:t>
            </a:r>
            <a:endParaRPr lang="fr-FR" sz="2000" dirty="0">
              <a:solidFill>
                <a:schemeClr val="tx1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fr-FR" sz="1800">
                <a:solidFill>
                  <a:schemeClr val="tx1"/>
                </a:solidFill>
              </a:rPr>
              <a:t>     → Fournit la distribution des écarts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r-FR">
                <a:solidFill>
                  <a:srgbClr val="002060"/>
                </a:solidFill>
              </a:rPr>
              <a:t>Utilisation de théorèmes asymptotiques (pour n grand)</a:t>
            </a:r>
            <a:endParaRPr lang="fr-FR"/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5365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F7971484-C047-4161-9C30-B9F6887A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  <p:extLst>
      <p:ext uri="{BB962C8B-B14F-4D97-AF65-F5344CB8AC3E}">
        <p14:creationId xmlns:p14="http://schemas.microsoft.com/office/powerpoint/2010/main" val="46542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APPROCHE CLASSIQUE : FRÉQUENTISTE</a:t>
            </a: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25450" y="1639710"/>
            <a:ext cx="8470194" cy="4373563"/>
          </a:xfrm>
        </p:spPr>
        <p:txBody>
          <a:bodyPr/>
          <a:lstStyle/>
          <a:p>
            <a:pPr marL="114300" indent="0">
              <a:buNone/>
            </a:pPr>
            <a:r>
              <a:rPr lang="fr-FR" b="1" dirty="0">
                <a:solidFill>
                  <a:schemeClr val="tx1"/>
                </a:solidFill>
              </a:rPr>
              <a:t>Test de différence entre deux échantillons (suite)</a:t>
            </a:r>
            <a:endParaRPr lang="fr-F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fr-FR" sz="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fr-FR" sz="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fr-FR" sz="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</a:t>
            </a:r>
            <a:r>
              <a:rPr lang="fr-FR" sz="2000" dirty="0">
                <a:solidFill>
                  <a:schemeClr val="tx1"/>
                </a:solidFill>
              </a:rPr>
              <a:t> Calculer la </a:t>
            </a:r>
            <a:r>
              <a:rPr lang="fr-FR" sz="2000" i="1" dirty="0">
                <a:solidFill>
                  <a:schemeClr val="tx1"/>
                </a:solidFill>
              </a:rPr>
              <a:t>p</a:t>
            </a:r>
            <a:r>
              <a:rPr lang="fr-FR" sz="2000" dirty="0">
                <a:solidFill>
                  <a:schemeClr val="tx1"/>
                </a:solidFill>
              </a:rPr>
              <a:t>-valeur sous H</a:t>
            </a:r>
            <a:r>
              <a:rPr lang="fr-FR" sz="2000" baseline="-25000" dirty="0">
                <a:solidFill>
                  <a:schemeClr val="tx1"/>
                </a:solidFill>
              </a:rPr>
              <a:t>0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fr-FR" sz="2800" dirty="0">
                <a:solidFill>
                  <a:schemeClr val="tx1"/>
                </a:solidFill>
              </a:rPr>
              <a:t>   </a:t>
            </a:r>
            <a:r>
              <a:rPr lang="fr-FR" sz="1800" dirty="0">
                <a:solidFill>
                  <a:schemeClr val="tx1"/>
                </a:solidFill>
              </a:rPr>
              <a:t>→ Probabilité d'observations au moins aussi extrêmes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fr-FR" sz="1800" dirty="0">
                <a:solidFill>
                  <a:schemeClr val="tx1"/>
                </a:solidFill>
              </a:rPr>
              <a:t>     → Plus elle est faible, plus les observations sont surprenantes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fr-FR" sz="1800" dirty="0">
                <a:solidFill>
                  <a:schemeClr val="tx1"/>
                </a:solidFill>
              </a:rPr>
              <a:t>     → Moins on prend un risque en affirmant que les 2 </a:t>
            </a:r>
            <a:r>
              <a:rPr lang="fr-FR" sz="1800" dirty="0" err="1">
                <a:solidFill>
                  <a:schemeClr val="tx1"/>
                </a:solidFill>
              </a:rPr>
              <a:t>moy</a:t>
            </a:r>
            <a:r>
              <a:rPr lang="fr-FR" sz="1800" dirty="0">
                <a:solidFill>
                  <a:schemeClr val="tx1"/>
                </a:solidFill>
              </a:rPr>
              <a:t> sont différentes</a:t>
            </a:r>
          </a:p>
          <a:p>
            <a:pPr marL="114300" indent="0">
              <a:spcBef>
                <a:spcPts val="0"/>
              </a:spcBef>
              <a:buNone/>
            </a:pPr>
            <a:endParaRPr lang="fr-FR" sz="800" dirty="0"/>
          </a:p>
          <a:p>
            <a:pPr marL="114300" indent="0">
              <a:spcBef>
                <a:spcPts val="0"/>
              </a:spcBef>
              <a:buNone/>
            </a:pPr>
            <a:endParaRPr lang="fr-FR" sz="800" dirty="0"/>
          </a:p>
          <a:p>
            <a:pPr marL="114300" indent="0">
              <a:buNone/>
            </a:pP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</a:t>
            </a:r>
            <a:r>
              <a:rPr lang="fr-FR" sz="2000" dirty="0">
                <a:solidFill>
                  <a:schemeClr val="tx1"/>
                </a:solidFill>
              </a:rPr>
              <a:t> Décider de garder H</a:t>
            </a:r>
            <a:r>
              <a:rPr lang="fr-FR" sz="2000" baseline="-25000" dirty="0">
                <a:solidFill>
                  <a:schemeClr val="tx1"/>
                </a:solidFill>
              </a:rPr>
              <a:t>0</a:t>
            </a:r>
            <a:r>
              <a:rPr lang="fr-FR" sz="2000" dirty="0">
                <a:solidFill>
                  <a:schemeClr val="tx1"/>
                </a:solidFill>
              </a:rPr>
              <a:t> ou de la rejeter au profit de H</a:t>
            </a:r>
            <a:r>
              <a:rPr lang="fr-FR" sz="2000" baseline="-25000" dirty="0">
                <a:solidFill>
                  <a:schemeClr val="tx1"/>
                </a:solidFill>
              </a:rPr>
              <a:t>1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     </a:t>
            </a:r>
            <a:r>
              <a:rPr lang="fr-FR" sz="1800" dirty="0">
                <a:solidFill>
                  <a:schemeClr val="tx1"/>
                </a:solidFill>
              </a:rPr>
              <a:t>→ On fixe un risque de rejeter H</a:t>
            </a:r>
            <a:r>
              <a:rPr lang="fr-FR" sz="1800" baseline="-25000" dirty="0">
                <a:solidFill>
                  <a:schemeClr val="tx1"/>
                </a:solidFill>
              </a:rPr>
              <a:t>0</a:t>
            </a:r>
            <a:r>
              <a:rPr lang="fr-FR" sz="1800" dirty="0">
                <a:solidFill>
                  <a:schemeClr val="tx1"/>
                </a:solidFill>
              </a:rPr>
              <a:t> à tort (erreur type I)</a:t>
            </a:r>
          </a:p>
          <a:p>
            <a:pPr marL="11430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      → Il est généralement faible, par exemple : 0,05 (5%)</a:t>
            </a:r>
          </a:p>
          <a:p>
            <a:pPr marL="11430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     </a:t>
            </a:r>
            <a:r>
              <a:rPr lang="fr-FR" sz="1800" dirty="0">
                <a:solidFill>
                  <a:schemeClr val="tx1"/>
                </a:solidFill>
              </a:rPr>
              <a:t>→ Si l’écart observé a moins de 5% de se produire pour la loi sous H</a:t>
            </a:r>
            <a:r>
              <a:rPr lang="fr-FR" sz="1800" baseline="-25000" dirty="0">
                <a:solidFill>
                  <a:schemeClr val="tx1"/>
                </a:solidFill>
              </a:rPr>
              <a:t>0</a:t>
            </a:r>
            <a:r>
              <a:rPr lang="fr-FR" sz="1800" dirty="0">
                <a:solidFill>
                  <a:schemeClr val="tx1"/>
                </a:solidFill>
              </a:rPr>
              <a:t>,</a:t>
            </a:r>
          </a:p>
          <a:p>
            <a:pPr marL="11430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           alors on rejettera celle-ci (les deux moyennes sont différentes)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5365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F7971484-C047-4161-9C30-B9F6887A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  <p:extLst>
      <p:ext uri="{BB962C8B-B14F-4D97-AF65-F5344CB8AC3E}">
        <p14:creationId xmlns:p14="http://schemas.microsoft.com/office/powerpoint/2010/main" val="198621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APPROCHE CLASSIQUE : FRÉQUENTISTE</a:t>
            </a:r>
            <a:endParaRPr lang="fr-FR" dirty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45883" y="1605481"/>
            <a:ext cx="8229600" cy="4373563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 dirty="0">
                <a:solidFill>
                  <a:srgbClr val="000000"/>
                </a:solidFill>
              </a:rPr>
              <a:t>Un arbre de décision </a:t>
            </a:r>
            <a:r>
              <a:rPr lang="fr-FR" altLang="en-US" sz="1600" dirty="0">
                <a:solidFill>
                  <a:srgbClr val="000000"/>
                </a:solidFill>
              </a:rPr>
              <a:t>[Peters et al.]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5" descr="C:\Users\chris\AppData\Local\Microsoft\Windows\INetCache\Content.MSO\F14D4C0B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111281"/>
            <a:ext cx="8229600" cy="41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APPROCHE CLASSIQUE : FRÉQUENTISTE</a:t>
            </a:r>
            <a:endParaRPr lang="fr-FR" dirty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45883" y="1605481"/>
            <a:ext cx="8229600" cy="4373563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 dirty="0">
                <a:solidFill>
                  <a:srgbClr val="000000"/>
                </a:solidFill>
              </a:rPr>
              <a:t>Petits effets : 400 m </a:t>
            </a:r>
            <a:r>
              <a:rPr lang="fr-FR" altLang="en-US" sz="2800" b="1" i="1" dirty="0">
                <a:solidFill>
                  <a:srgbClr val="000000"/>
                </a:solidFill>
              </a:rPr>
              <a:t>vs</a:t>
            </a:r>
            <a:r>
              <a:rPr lang="fr-FR" altLang="en-US" sz="2800" b="1" dirty="0">
                <a:solidFill>
                  <a:srgbClr val="000000"/>
                </a:solidFill>
              </a:rPr>
              <a:t> 800 m (n1=5  n2=5)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C6E167-7BDA-4C40-BDDF-7A7874BBB6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395" y="2281035"/>
            <a:ext cx="5753100" cy="3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734E54-859F-4972-A155-C898B58773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57" y="2272434"/>
            <a:ext cx="575310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7F615E-ABCC-44E8-A170-E598D586E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77" y="3691606"/>
            <a:ext cx="1740460" cy="11603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467FE4A-1796-494D-BFE0-95A9A791F02F}"/>
              </a:ext>
            </a:extLst>
          </p:cNvPr>
          <p:cNvSpPr/>
          <p:nvPr/>
        </p:nvSpPr>
        <p:spPr>
          <a:xfrm>
            <a:off x="6611377" y="3691606"/>
            <a:ext cx="1740460" cy="116030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76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APPROCHE CLASSIQUE : FRÉQUENTISTE</a:t>
            </a:r>
            <a:endParaRPr lang="fr-FR" dirty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45883" y="1605481"/>
            <a:ext cx="8229600" cy="4373563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 dirty="0">
                <a:solidFill>
                  <a:srgbClr val="000000"/>
                </a:solidFill>
              </a:rPr>
              <a:t>Petits effets : 400 m </a:t>
            </a:r>
            <a:r>
              <a:rPr lang="fr-FR" altLang="en-US" sz="2800" b="1" i="1" dirty="0">
                <a:solidFill>
                  <a:srgbClr val="000000"/>
                </a:solidFill>
              </a:rPr>
              <a:t>vs</a:t>
            </a:r>
            <a:r>
              <a:rPr lang="fr-FR" altLang="en-US" sz="2800" b="1" dirty="0">
                <a:solidFill>
                  <a:srgbClr val="000000"/>
                </a:solidFill>
              </a:rPr>
              <a:t> 800 m (n1=400  n2=400)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388AD9B-0C04-4B8F-9E7B-761EB983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554" y="2140169"/>
            <a:ext cx="5533845" cy="386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D82603-6AA9-41E0-890C-45B03BDEB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12" y="2120523"/>
            <a:ext cx="5611389" cy="387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FD47D8-67EC-4C27-9410-68C9A7870EE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7" y="3351000"/>
            <a:ext cx="19335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CD4FCC4-307A-48FF-A23A-0F32AB49B20E}"/>
              </a:ext>
            </a:extLst>
          </p:cNvPr>
          <p:cNvSpPr/>
          <p:nvPr/>
        </p:nvSpPr>
        <p:spPr>
          <a:xfrm>
            <a:off x="5708552" y="3402239"/>
            <a:ext cx="1947960" cy="132988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8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APPROCHE CLASSIQUE : FRÉQUENTISTE</a:t>
            </a:r>
            <a:endParaRPr lang="fr-FR" dirty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45883" y="1605481"/>
            <a:ext cx="8229600" cy="4373563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 dirty="0">
                <a:solidFill>
                  <a:srgbClr val="000000"/>
                </a:solidFill>
              </a:rPr>
              <a:t>Grands effets : 100 m </a:t>
            </a:r>
            <a:r>
              <a:rPr lang="fr-FR" altLang="en-US" sz="2800" b="1" i="1" dirty="0">
                <a:solidFill>
                  <a:srgbClr val="000000"/>
                </a:solidFill>
              </a:rPr>
              <a:t>vs</a:t>
            </a:r>
            <a:r>
              <a:rPr lang="fr-FR" altLang="en-US" sz="2800" b="1" dirty="0">
                <a:solidFill>
                  <a:srgbClr val="000000"/>
                </a:solidFill>
              </a:rPr>
              <a:t> 800 m (n1=5  n2=5)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50FB40D-D6B3-4C70-9ECE-D57326FE1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064" y="2090890"/>
            <a:ext cx="5533845" cy="391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7C1677E-70E7-447E-86D8-94FD3D8B7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94" y="2090890"/>
            <a:ext cx="5639587" cy="391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63DCE2-F5BE-4CD4-BF9F-E9CE9F27B21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111876"/>
            <a:ext cx="24479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A153C04-2236-45EB-A12D-4F8AF5837EC5}"/>
              </a:ext>
            </a:extLst>
          </p:cNvPr>
          <p:cNvSpPr/>
          <p:nvPr/>
        </p:nvSpPr>
        <p:spPr>
          <a:xfrm>
            <a:off x="5102725" y="3111876"/>
            <a:ext cx="2456950" cy="16383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2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APPROCHE CLASSIQUE : Bayésienne</a:t>
            </a:r>
            <a:endParaRPr lang="fr-FR" dirty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0E866-2D1A-4D45-8A0C-A1A70D2446FB}"/>
              </a:ext>
            </a:extLst>
          </p:cNvPr>
          <p:cNvSpPr txBox="1">
            <a:spLocks/>
          </p:cNvSpPr>
          <p:nvPr/>
        </p:nvSpPr>
        <p:spPr bwMode="auto">
          <a:xfrm>
            <a:off x="459399" y="1662343"/>
            <a:ext cx="8436245" cy="4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914400" eaLnBrk="1" hangingPunct="1">
              <a:buNone/>
            </a:pPr>
            <a:r>
              <a:rPr lang="fr-FR" altLang="en-US" b="1" dirty="0">
                <a:solidFill>
                  <a:srgbClr val="000000"/>
                </a:solidFill>
              </a:rPr>
              <a:t>T  : </a:t>
            </a:r>
            <a:r>
              <a:rPr lang="fr-FR" altLang="en-US" dirty="0">
                <a:solidFill>
                  <a:srgbClr val="000000"/>
                </a:solidFill>
              </a:rPr>
              <a:t>Théorie (</a:t>
            </a:r>
            <a:r>
              <a:rPr lang="fr-FR">
                <a:solidFill>
                  <a:schemeClr val="tx1"/>
                </a:solidFill>
              </a:rPr>
              <a:t>µ100 = µ800)</a:t>
            </a:r>
            <a:endParaRPr lang="fr-FR" altLang="en-US">
              <a:solidFill>
                <a:schemeClr val="tx1"/>
              </a:solidFill>
            </a:endParaRPr>
          </a:p>
          <a:p>
            <a:pPr marL="114300" indent="0" defTabSz="914400">
              <a:buNone/>
            </a:pPr>
            <a:r>
              <a:rPr lang="fr-FR" altLang="en-US" b="1" dirty="0">
                <a:solidFill>
                  <a:srgbClr val="000000"/>
                </a:solidFill>
              </a:rPr>
              <a:t>D : </a:t>
            </a:r>
            <a:r>
              <a:rPr lang="fr-FR" altLang="en-US">
                <a:solidFill>
                  <a:srgbClr val="000000"/>
                </a:solidFill>
              </a:rPr>
              <a:t>Données</a:t>
            </a:r>
            <a:endParaRPr lang="fr-FR" altLang="en-US" dirty="0">
              <a:solidFill>
                <a:srgbClr val="000000"/>
              </a:solidFill>
            </a:endParaRPr>
          </a:p>
          <a:p>
            <a:pPr marL="114300" indent="0" defTabSz="914400">
              <a:buNone/>
            </a:pPr>
            <a:endParaRPr lang="fr-FR" altLang="en-US" b="1" dirty="0">
              <a:solidFill>
                <a:srgbClr val="000000"/>
              </a:solidFill>
            </a:endParaRPr>
          </a:p>
          <a:p>
            <a:pPr marL="114300" indent="0" defTabSz="914400" eaLnBrk="1" hangingPunct="1">
              <a:buNone/>
            </a:pPr>
            <a:r>
              <a:rPr lang="fr-FR" altLang="en-US" b="1">
                <a:solidFill>
                  <a:srgbClr val="000000"/>
                </a:solidFill>
              </a:rPr>
              <a:t>P(T|D) = </a:t>
            </a:r>
            <a:r>
              <a:rPr lang="fr-FR" altLang="en-US" dirty="0">
                <a:solidFill>
                  <a:srgbClr val="000000"/>
                </a:solidFill>
              </a:rPr>
              <a:t>posterior</a:t>
            </a:r>
          </a:p>
          <a:p>
            <a:pPr marL="114300" indent="0" defTabSz="914400">
              <a:buNone/>
            </a:pPr>
            <a:r>
              <a:rPr lang="fr-FR" altLang="en-US" b="1">
                <a:solidFill>
                  <a:srgbClr val="000000"/>
                </a:solidFill>
              </a:rPr>
              <a:t>P(D|T) = </a:t>
            </a:r>
            <a:r>
              <a:rPr lang="fr-FR" altLang="en-US">
                <a:solidFill>
                  <a:srgbClr val="000000"/>
                </a:solidFill>
              </a:rPr>
              <a:t>likelihood</a:t>
            </a:r>
            <a:endParaRPr lang="fr-FR" altLang="en-US" dirty="0">
              <a:solidFill>
                <a:srgbClr val="000000"/>
              </a:solidFill>
            </a:endParaRPr>
          </a:p>
          <a:p>
            <a:pPr marL="114300" indent="0" defTabSz="914400">
              <a:buNone/>
            </a:pPr>
            <a:r>
              <a:rPr lang="fr-FR" altLang="en-US" b="1">
                <a:solidFill>
                  <a:srgbClr val="000000"/>
                </a:solidFill>
              </a:rPr>
              <a:t>P(T)      = </a:t>
            </a:r>
            <a:r>
              <a:rPr lang="fr-FR" altLang="en-US">
                <a:solidFill>
                  <a:srgbClr val="000000"/>
                </a:solidFill>
              </a:rPr>
              <a:t>prior</a:t>
            </a:r>
            <a:endParaRPr lang="fr-FR" altLang="en-US" dirty="0">
              <a:solidFill>
                <a:srgbClr val="000000"/>
              </a:solidFill>
            </a:endParaRPr>
          </a:p>
          <a:p>
            <a:pPr marL="114300" indent="0" defTabSz="914400">
              <a:buNone/>
            </a:pPr>
            <a:r>
              <a:rPr lang="fr-FR" altLang="en-US" b="1">
                <a:solidFill>
                  <a:srgbClr val="000000"/>
                </a:solidFill>
              </a:rPr>
              <a:t>P(D)     =</a:t>
            </a:r>
            <a:r>
              <a:rPr lang="fr-FR" altLang="en-US" dirty="0">
                <a:solidFill>
                  <a:srgbClr val="000000"/>
                </a:solidFill>
              </a:rPr>
              <a:t> evidence</a:t>
            </a:r>
          </a:p>
          <a:p>
            <a:pPr marL="114300" indent="0" defTabSz="914400">
              <a:buNone/>
            </a:pPr>
            <a:endParaRPr lang="fr-FR" altLang="en-US" dirty="0">
              <a:solidFill>
                <a:srgbClr val="000000"/>
              </a:solidFill>
            </a:endParaRPr>
          </a:p>
          <a:p>
            <a:pPr marL="114300" indent="0" defTabSz="914400">
              <a:buNone/>
            </a:pPr>
            <a:endParaRPr lang="fr-FR" altLang="en-US" dirty="0">
              <a:solidFill>
                <a:srgbClr val="000000"/>
              </a:solidFill>
            </a:endParaRPr>
          </a:p>
          <a:p>
            <a:pPr marL="114300" indent="0" defTabSz="914400">
              <a:buNone/>
            </a:pPr>
            <a:r>
              <a:rPr lang="fr-FR" altLang="en-US">
                <a:solidFill>
                  <a:srgbClr val="000000"/>
                </a:solidFill>
              </a:rPr>
              <a:t>Et c'est tout ! Enfin...</a:t>
            </a:r>
            <a:endParaRPr lang="fr-FR" altLang="en-US" dirty="0">
              <a:solidFill>
                <a:srgbClr val="000000"/>
              </a:solidFill>
            </a:endParaRPr>
          </a:p>
          <a:p>
            <a:pPr marL="114300" indent="0" defTabSz="914400" eaLnBrk="1" hangingPunct="1"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  <a:p>
            <a:pPr marL="114300" indent="0" defTabSz="914400"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  <a:p>
            <a:pPr marL="114300" indent="0" defTabSz="914400"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  <a:p>
            <a:pPr marL="114300" indent="0" defTabSz="914400"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3F7C6C-1628-45A0-A5E6-81C2F0805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71" y="1659347"/>
            <a:ext cx="4514429" cy="45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7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APPROCHE CLASSIQUE : Bayésienne</a:t>
            </a:r>
            <a:endParaRPr lang="fr-FR" dirty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3A67A-8A93-4AA7-AAE4-5714BB7777F7}"/>
              </a:ext>
            </a:extLst>
          </p:cNvPr>
          <p:cNvSpPr txBox="1"/>
          <p:nvPr/>
        </p:nvSpPr>
        <p:spPr>
          <a:xfrm>
            <a:off x="461726" y="1751845"/>
            <a:ext cx="834503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entury Gothic"/>
              </a:rPr>
              <a:t>L'</a:t>
            </a:r>
            <a:r>
              <a:rPr lang="fr-FR" sz="2400" i="1">
                <a:solidFill>
                  <a:srgbClr val="002060"/>
                </a:solidFill>
                <a:latin typeface="Century Gothic"/>
              </a:rPr>
              <a:t>a priori</a:t>
            </a:r>
            <a:r>
              <a:rPr lang="fr-FR" sz="2400">
                <a:solidFill>
                  <a:srgbClr val="002060"/>
                </a:solidFill>
                <a:latin typeface="Century Gothic"/>
              </a:rPr>
              <a:t> n'est </a:t>
            </a:r>
            <a:r>
              <a:rPr lang="fr-FR" sz="2400" b="1">
                <a:solidFill>
                  <a:srgbClr val="002060"/>
                </a:solidFill>
                <a:latin typeface="Century Gothic"/>
              </a:rPr>
              <a:t>pas</a:t>
            </a:r>
            <a:r>
              <a:rPr lang="fr-FR" sz="2400">
                <a:solidFill>
                  <a:srgbClr val="002060"/>
                </a:solidFill>
                <a:latin typeface="Century Gothic"/>
              </a:rPr>
              <a:t> ton ennemi :</a:t>
            </a:r>
          </a:p>
          <a:p>
            <a:pPr marL="285750" indent="-285750">
              <a:buFont typeface="Arial"/>
              <a:buChar char="•"/>
            </a:pPr>
            <a:r>
              <a:rPr lang="fr-FR" sz="2000">
                <a:latin typeface="Century Gothic"/>
              </a:rPr>
              <a:t>Formidable outil de méta-analyse (</a:t>
            </a:r>
            <a:r>
              <a:rPr lang="fr-FR" sz="2000" i="1">
                <a:latin typeface="Century Gothic"/>
              </a:rPr>
              <a:t>a priori</a:t>
            </a:r>
            <a:r>
              <a:rPr lang="fr-FR" sz="2000">
                <a:latin typeface="Century Gothic"/>
              </a:rPr>
              <a:t> issu de la littérature)</a:t>
            </a:r>
            <a:endParaRPr lang="fr-FR" sz="2000" dirty="0"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fr-FR" sz="2000">
                <a:latin typeface="Century Gothic"/>
              </a:rPr>
              <a:t>L'objectivité n'est que de la subjectivité bien cachée</a:t>
            </a:r>
            <a:endParaRPr lang="fr-FR" sz="2000" dirty="0"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fr-FR" sz="2000">
                <a:latin typeface="Century Gothic"/>
              </a:rPr>
              <a:t>Si l'on n'a pas d'avis, il existe aussi des </a:t>
            </a:r>
            <a:r>
              <a:rPr lang="fr-FR" sz="2000" i="1">
                <a:latin typeface="Century Gothic"/>
              </a:rPr>
              <a:t>a priori</a:t>
            </a:r>
            <a:r>
              <a:rPr lang="fr-FR" sz="2000">
                <a:latin typeface="Century Gothic"/>
              </a:rPr>
              <a:t> pour l'exprimer</a:t>
            </a:r>
          </a:p>
          <a:p>
            <a:pPr marL="285750" indent="-285750">
              <a:buFont typeface="Arial"/>
              <a:buChar char="•"/>
            </a:pPr>
            <a:r>
              <a:rPr lang="fr-FR" sz="2000">
                <a:latin typeface="Century Gothic"/>
              </a:rPr>
              <a:t>L'effet de l'</a:t>
            </a:r>
            <a:r>
              <a:rPr lang="fr-FR" sz="2000" i="1">
                <a:latin typeface="Century Gothic"/>
              </a:rPr>
              <a:t>a priori</a:t>
            </a:r>
            <a:r>
              <a:rPr lang="fr-FR" sz="2000">
                <a:latin typeface="Century Gothic"/>
              </a:rPr>
              <a:t> devient vite négligeable</a:t>
            </a:r>
            <a:endParaRPr lang="fr-FR" sz="2000" dirty="0"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fr-FR" sz="2000">
                <a:latin typeface="Century Gothic"/>
              </a:rPr>
              <a:t>Il est indispensable au raisonnement probabiliste</a:t>
            </a:r>
            <a:endParaRPr lang="fr-FR" sz="2000" dirty="0"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endParaRPr lang="fr-FR" sz="2000" dirty="0">
              <a:latin typeface="Century Gothic"/>
            </a:endParaRPr>
          </a:p>
          <a:p>
            <a:r>
              <a:rPr lang="fr-FR" sz="2000" dirty="0">
                <a:latin typeface="Century Gothic"/>
              </a:rPr>
              <a:t>                                                </a:t>
            </a:r>
            <a:endParaRPr lang="fr-FR" dirty="0">
              <a:solidFill>
                <a:srgbClr val="002060"/>
              </a:solidFill>
            </a:endParaRPr>
          </a:p>
          <a:p>
            <a:endParaRPr lang="fr-FR" sz="2000" dirty="0">
              <a:latin typeface="Century Gothic"/>
            </a:endParaRPr>
          </a:p>
          <a:p>
            <a:endParaRPr lang="fr-FR" sz="2000" dirty="0">
              <a:latin typeface="Century Gothic"/>
            </a:endParaRPr>
          </a:p>
          <a:p>
            <a:r>
              <a:rPr lang="fr-FR" sz="2000">
                <a:latin typeface="Century Gothic"/>
              </a:rPr>
              <a:t>                                             → </a:t>
            </a:r>
            <a:r>
              <a:rPr lang="fr-FR" sz="2000" b="1" dirty="0">
                <a:solidFill>
                  <a:srgbClr val="002060"/>
                </a:solidFill>
                <a:latin typeface="Century Gothic"/>
              </a:rPr>
              <a:t>Mais</a:t>
            </a:r>
            <a:r>
              <a:rPr lang="fr-FR" sz="2000">
                <a:solidFill>
                  <a:srgbClr val="002060"/>
                </a:solidFill>
                <a:latin typeface="Century Gothic"/>
              </a:rPr>
              <a:t> c'est mieux de bien le choisir </a:t>
            </a:r>
            <a:endParaRPr lang="fr-FR">
              <a:solidFill>
                <a:srgbClr val="002060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dirty="0">
              <a:latin typeface="Century Gothic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CF7728-6223-4745-A354-23176BF2C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72" y="3723237"/>
            <a:ext cx="3184557" cy="26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en-US" sz="3600" b="1" dirty="0">
                <a:solidFill>
                  <a:srgbClr val="000000"/>
                </a:solidFill>
              </a:rPr>
              <a:t>MBI : Pourquoi et comment ?</a:t>
            </a:r>
            <a:endParaRPr lang="fr-FR" dirty="0"/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600" b="1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en-US" sz="3600" b="1" dirty="0">
                <a:solidFill>
                  <a:srgbClr val="000000"/>
                </a:solidFill>
              </a:rPr>
              <a:t>Les approches 'classiques'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600" b="1">
              <a:solidFill>
                <a:srgbClr val="000000"/>
              </a:solidFill>
            </a:endParaRPr>
          </a:p>
          <a:p>
            <a:pPr eaLnBrk="1" hangingPunct="1"/>
            <a:r>
              <a:rPr lang="fr-FR" altLang="en-US" sz="3600" b="1" dirty="0">
                <a:solidFill>
                  <a:srgbClr val="000000"/>
                </a:solidFill>
              </a:rPr>
              <a:t>Un exemple en natation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600" b="1">
              <a:solidFill>
                <a:srgbClr val="000000"/>
              </a:solidFill>
            </a:endParaRPr>
          </a:p>
          <a:p>
            <a:pPr eaLnBrk="1" hangingPunct="1"/>
            <a:r>
              <a:rPr lang="fr-FR" altLang="en-US" sz="3600" b="1" dirty="0">
                <a:solidFill>
                  <a:srgbClr val="000000"/>
                </a:solidFill>
              </a:rPr>
              <a:t>Bilan et messages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400" b="1">
              <a:solidFill>
                <a:srgbClr val="000000"/>
              </a:solidFill>
            </a:endParaRPr>
          </a:p>
        </p:txBody>
      </p:sp>
      <p:sp>
        <p:nvSpPr>
          <p:cNvPr id="1229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12293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APPROCHE CLASSIQUE : Bayésienne</a:t>
            </a:r>
            <a:endParaRPr lang="fr-FR" dirty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E7A606-8C8B-413C-A4C7-F9536384BBAF}"/>
              </a:ext>
            </a:extLst>
          </p:cNvPr>
          <p:cNvSpPr/>
          <p:nvPr/>
        </p:nvSpPr>
        <p:spPr>
          <a:xfrm>
            <a:off x="425512" y="4929611"/>
            <a:ext cx="8057583" cy="12901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3F70E3-A6A2-4BFD-B41E-308B0C001B09}"/>
              </a:ext>
            </a:extLst>
          </p:cNvPr>
          <p:cNvSpPr txBox="1">
            <a:spLocks/>
          </p:cNvSpPr>
          <p:nvPr/>
        </p:nvSpPr>
        <p:spPr bwMode="auto">
          <a:xfrm>
            <a:off x="425450" y="1752878"/>
            <a:ext cx="8470194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914400">
              <a:buNone/>
            </a:pPr>
            <a:r>
              <a:rPr lang="fr-FR" b="1">
                <a:solidFill>
                  <a:schemeClr val="tx1"/>
                </a:solidFill>
              </a:rPr>
              <a:t>L'inférence Bayésienne en pratique:</a:t>
            </a:r>
          </a:p>
          <a:p>
            <a:pPr marL="114300" indent="0" defTabSz="91440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457200" indent="-342900" defTabSz="914400"/>
            <a:r>
              <a:rPr lang="fr-FR" sz="2000">
                <a:solidFill>
                  <a:schemeClr val="tx1"/>
                </a:solidFill>
              </a:rPr>
              <a:t>Procédure d'estimation </a:t>
            </a:r>
            <a:r>
              <a:rPr lang="fr-FR" sz="2000" b="1">
                <a:solidFill>
                  <a:schemeClr val="tx1"/>
                </a:solidFill>
              </a:rPr>
              <a:t>identique</a:t>
            </a:r>
            <a:r>
              <a:rPr lang="fr-FR" sz="2000">
                <a:solidFill>
                  <a:schemeClr val="tx1"/>
                </a:solidFill>
              </a:rPr>
              <a:t> pour tous les modèles</a:t>
            </a:r>
            <a:endParaRPr lang="fr-FR">
              <a:solidFill>
                <a:schemeClr val="tx1"/>
              </a:solidFill>
            </a:endParaRPr>
          </a:p>
          <a:p>
            <a:pPr marL="457200" indent="-342900" defTabSz="914400"/>
            <a:r>
              <a:rPr lang="fr-FR" sz="2000" dirty="0">
                <a:solidFill>
                  <a:schemeClr val="tx1"/>
                </a:solidFill>
              </a:rPr>
              <a:t>Rarement calculable à la main </a:t>
            </a:r>
            <a:r>
              <a:rPr lang="fr-FR" sz="2000" b="1">
                <a:solidFill>
                  <a:schemeClr val="tx1"/>
                </a:solidFill>
              </a:rPr>
              <a:t>→ </a:t>
            </a:r>
            <a:r>
              <a:rPr lang="fr-FR" sz="2000">
                <a:solidFill>
                  <a:schemeClr val="tx1"/>
                </a:solidFill>
              </a:rPr>
              <a:t>méthodes d'échantillonnage</a:t>
            </a:r>
            <a:endParaRPr lang="fr-FR" sz="2000" dirty="0">
              <a:solidFill>
                <a:schemeClr val="tx1"/>
              </a:solidFill>
            </a:endParaRPr>
          </a:p>
          <a:p>
            <a:pPr marL="457200" indent="-342900" defTabSz="914400"/>
            <a:r>
              <a:rPr lang="fr-FR" sz="2000">
                <a:solidFill>
                  <a:schemeClr val="tx1"/>
                </a:solidFill>
              </a:rPr>
              <a:t>Coût algorithmique important quand N grandit</a:t>
            </a:r>
            <a:endParaRPr lang="fr-FR" sz="2000" dirty="0">
              <a:solidFill>
                <a:schemeClr val="tx1"/>
              </a:solidFill>
            </a:endParaRPr>
          </a:p>
          <a:p>
            <a:pPr marL="457200" indent="-342900" defTabSz="914400"/>
            <a:r>
              <a:rPr lang="fr-FR" sz="2000">
                <a:solidFill>
                  <a:schemeClr val="tx1"/>
                </a:solidFill>
              </a:rPr>
              <a:t>Une interprétation naturelle en terme de probabilités</a:t>
            </a:r>
            <a:endParaRPr lang="fr-FR" sz="2000" dirty="0">
              <a:solidFill>
                <a:schemeClr val="tx1"/>
              </a:solidFill>
            </a:endParaRPr>
          </a:p>
          <a:p>
            <a:pPr marL="114300" indent="0" defTabSz="914400">
              <a:buNone/>
            </a:pPr>
            <a:endParaRPr lang="fr-FR" sz="2000" dirty="0"/>
          </a:p>
          <a:p>
            <a:pPr marL="114300" indent="0" defTabSz="914400">
              <a:buNone/>
            </a:pPr>
            <a:r>
              <a:rPr lang="fr-FR" sz="2000" dirty="0"/>
              <a:t>→ </a:t>
            </a:r>
            <a:r>
              <a:rPr lang="fr-FR" sz="2000">
                <a:solidFill>
                  <a:srgbClr val="002060"/>
                </a:solidFill>
              </a:rPr>
              <a:t>Mais relativement simple à utiliser de nos jours ! (JAGS, BUGS, …)</a:t>
            </a:r>
            <a:endParaRPr lang="fr-FR">
              <a:solidFill>
                <a:srgbClr val="002060"/>
              </a:solidFill>
            </a:endParaRPr>
          </a:p>
          <a:p>
            <a:pPr marL="114300" indent="0" defTabSz="914400" eaLnBrk="1" hangingPunct="1">
              <a:buNone/>
            </a:pPr>
            <a:endParaRPr lang="fr-FR" altLang="en-US" sz="2000" b="1" dirty="0">
              <a:solidFill>
                <a:schemeClr val="tx1"/>
              </a:solidFill>
            </a:endParaRPr>
          </a:p>
          <a:p>
            <a:pPr marL="114300" indent="0" defTabSz="914400">
              <a:buNone/>
            </a:pPr>
            <a:r>
              <a:rPr lang="fr-FR" sz="1600">
                <a:solidFill>
                  <a:srgbClr val="0070C0"/>
                </a:solidFill>
              </a:rPr>
              <a:t>library</a:t>
            </a:r>
            <a:r>
              <a:rPr lang="fr-FR" sz="1600"/>
              <a:t>(BEST)</a:t>
            </a:r>
            <a:endParaRPr lang="fr-FR" sz="1600" dirty="0"/>
          </a:p>
          <a:p>
            <a:pPr defTabSz="914400">
              <a:buNone/>
            </a:pPr>
            <a:r>
              <a:rPr lang="fr-FR" sz="1600"/>
              <a:t>res = BESTmcmc(y1 = db1$Vitesse , y2= db2$Vitesse)</a:t>
            </a:r>
          </a:p>
          <a:p>
            <a:pPr marL="114300" indent="0" defTabSz="914400">
              <a:buNone/>
            </a:pPr>
            <a:r>
              <a:rPr lang="fr-FR" sz="1600"/>
              <a:t>plot(res, showCurve = </a:t>
            </a:r>
            <a:r>
              <a:rPr lang="fr-FR" sz="1600">
                <a:solidFill>
                  <a:srgbClr val="0070C0"/>
                </a:solidFill>
              </a:rPr>
              <a:t>T</a:t>
            </a:r>
            <a:r>
              <a:rPr lang="fr-FR" sz="16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789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Un Exemple en natation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7" y="2572041"/>
            <a:ext cx="481644" cy="4816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7" y="3836407"/>
            <a:ext cx="509996" cy="5099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17414"/>
          <a:stretch/>
        </p:blipFill>
        <p:spPr>
          <a:xfrm>
            <a:off x="856009" y="2526633"/>
            <a:ext cx="714372" cy="5896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9" y="3211890"/>
            <a:ext cx="467778" cy="4677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17414"/>
          <a:stretch/>
        </p:blipFill>
        <p:spPr>
          <a:xfrm>
            <a:off x="952951" y="3298975"/>
            <a:ext cx="419007" cy="345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5" y="4442236"/>
            <a:ext cx="517020" cy="51702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16571" y="2704539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/>
              </a:rPr>
              <a:t>0/0/100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692914" y="2624157"/>
            <a:ext cx="3036572" cy="2419039"/>
            <a:chOff x="2577737" y="2322706"/>
            <a:chExt cx="1952680" cy="1732380"/>
          </a:xfrm>
        </p:grpSpPr>
        <p:sp>
          <p:nvSpPr>
            <p:cNvPr id="17" name="Rectangle 16"/>
            <p:cNvSpPr/>
            <p:nvPr/>
          </p:nvSpPr>
          <p:spPr>
            <a:xfrm>
              <a:off x="2577737" y="2322706"/>
              <a:ext cx="818606" cy="1726778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11811" y="2328308"/>
              <a:ext cx="818606" cy="1726778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6343" y="2328308"/>
              <a:ext cx="297791" cy="172117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Ellipse 19"/>
          <p:cNvSpPr/>
          <p:nvPr/>
        </p:nvSpPr>
        <p:spPr>
          <a:xfrm>
            <a:off x="4092987" y="2901475"/>
            <a:ext cx="87086" cy="87086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3480730" y="2953474"/>
            <a:ext cx="1214888" cy="8574"/>
          </a:xfrm>
          <a:prstGeom prst="line">
            <a:avLst/>
          </a:prstGeom>
          <a:noFill/>
          <a:ln w="349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3" name="Ellipse 22"/>
          <p:cNvSpPr/>
          <p:nvPr/>
        </p:nvSpPr>
        <p:spPr>
          <a:xfrm>
            <a:off x="3599253" y="3384819"/>
            <a:ext cx="87086" cy="87086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633120" y="4680002"/>
            <a:ext cx="87086" cy="87086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332400" y="4062784"/>
            <a:ext cx="87086" cy="87086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17414"/>
          <a:stretch/>
        </p:blipFill>
        <p:spPr>
          <a:xfrm>
            <a:off x="854629" y="3822278"/>
            <a:ext cx="714372" cy="589664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4172368" y="4103407"/>
            <a:ext cx="428923" cy="2920"/>
          </a:xfrm>
          <a:prstGeom prst="line">
            <a:avLst/>
          </a:prstGeom>
          <a:noFill/>
          <a:ln w="349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17414"/>
          <a:stretch/>
        </p:blipFill>
        <p:spPr>
          <a:xfrm>
            <a:off x="955024" y="4569969"/>
            <a:ext cx="419007" cy="34586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816571" y="3961811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/>
              </a:rPr>
              <a:t>0/0/100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816571" y="4555314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/>
              </a:rPr>
              <a:t>0/0/100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816571" y="3310336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/>
              </a:rPr>
              <a:t>5/40/55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874046" y="2735316"/>
            <a:ext cx="24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Almost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certainly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 large </a:t>
            </a: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increase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874046" y="3928787"/>
            <a:ext cx="24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Almost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certainly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 large </a:t>
            </a: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increase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887725" y="4545350"/>
            <a:ext cx="24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Almost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certainly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 large </a:t>
            </a: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increase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887725" y="3310098"/>
            <a:ext cx="24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Almost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certainly</a:t>
            </a:r>
            <a:r>
              <a:rPr lang="fr-FR" sz="1400" i="1" dirty="0">
                <a:solidFill>
                  <a:prstClr val="black"/>
                </a:solidFill>
                <a:latin typeface="Calibri"/>
              </a:rPr>
              <a:t> large </a:t>
            </a:r>
            <a:r>
              <a:rPr lang="fr-FR" sz="1400" i="1" dirty="0" err="1">
                <a:solidFill>
                  <a:prstClr val="black"/>
                </a:solidFill>
                <a:latin typeface="Calibri"/>
              </a:rPr>
              <a:t>increase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2916447" y="3420441"/>
            <a:ext cx="1385446" cy="8575"/>
          </a:xfrm>
          <a:prstGeom prst="line">
            <a:avLst/>
          </a:prstGeom>
          <a:noFill/>
          <a:ln w="349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4" name="Connecteur droit 43"/>
          <p:cNvCxnSpPr/>
          <p:nvPr/>
        </p:nvCxnSpPr>
        <p:spPr>
          <a:xfrm>
            <a:off x="3471877" y="4735867"/>
            <a:ext cx="428923" cy="2920"/>
          </a:xfrm>
          <a:prstGeom prst="line">
            <a:avLst/>
          </a:prstGeom>
          <a:noFill/>
          <a:ln w="349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CAA2044C-309F-4954-BC98-70FFF646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3" name="Image 5" descr="sfds_logo_ecran.jpg">
            <a:extLst>
              <a:ext uri="{FF2B5EF4-FFF2-40B4-BE49-F238E27FC236}">
                <a16:creationId xmlns:a16="http://schemas.microsoft.com/office/drawing/2014/main" id="{CFD8F2FF-4C72-41D4-947E-14F713172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6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UN EXEMPLE EN natation</a:t>
            </a: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C231B-4E99-4057-AA5D-012F492C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51" y="1752600"/>
            <a:ext cx="8421985" cy="4452780"/>
          </a:xfrm>
        </p:spPr>
        <p:txBody>
          <a:bodyPr/>
          <a:lstStyle/>
          <a:p>
            <a:pPr marL="114300" indent="0">
              <a:buNone/>
            </a:pPr>
            <a:r>
              <a:rPr lang="fr-FR"/>
              <a:t>Echantillons de taille 5</a:t>
            </a: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/>
              <a:t>       100m vs 800m                                400m vs 800m</a:t>
            </a:r>
          </a:p>
          <a:p>
            <a:pPr marL="114300" indent="0">
              <a:buNone/>
            </a:pPr>
            <a:r>
              <a:rPr lang="fr-FR"/>
              <a:t>    Moyenne =  0.862                         Moyenne =  0.142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072E03BC-D175-4403-880C-DA07C96C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3" y="2317647"/>
            <a:ext cx="4270971" cy="3003568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BE3B85F8-2D7F-46DF-8674-97DAA4A53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272" y="2317646"/>
            <a:ext cx="4293605" cy="30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0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UN EXEMPLE EN natation</a:t>
            </a: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D510208-CDD8-4EAA-8929-8F56DC9C5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9" y="2283697"/>
            <a:ext cx="4327555" cy="300356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8D54033-DBE3-4383-BA46-1379175BD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905" y="2283697"/>
            <a:ext cx="4293607" cy="30035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C231B-4E99-4057-AA5D-012F492C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51" y="1752600"/>
            <a:ext cx="8421985" cy="4452780"/>
          </a:xfrm>
        </p:spPr>
        <p:txBody>
          <a:bodyPr/>
          <a:lstStyle/>
          <a:p>
            <a:pPr marL="114300" indent="0">
              <a:buNone/>
            </a:pPr>
            <a:r>
              <a:rPr lang="fr-FR"/>
              <a:t>Echantillons de taille 400 </a:t>
            </a: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/>
              <a:t>       100m vs 800m                                400m vs 800m</a:t>
            </a:r>
          </a:p>
          <a:p>
            <a:pPr marL="114300" indent="0">
              <a:buNone/>
            </a:pPr>
            <a:r>
              <a:rPr lang="fr-FR"/>
              <a:t>    Moyenne =  0.862                         Moyenne =  0.142</a:t>
            </a:r>
          </a:p>
        </p:txBody>
      </p:sp>
    </p:spTree>
    <p:extLst>
      <p:ext uri="{BB962C8B-B14F-4D97-AF65-F5344CB8AC3E}">
        <p14:creationId xmlns:p14="http://schemas.microsoft.com/office/powerpoint/2010/main" val="60051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Bilan et messages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7EB50-575B-4ACB-BE51-77C0F865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4" y="1752600"/>
            <a:ext cx="9010460" cy="4905454"/>
          </a:xfrm>
        </p:spPr>
        <p:txBody>
          <a:bodyPr/>
          <a:lstStyle/>
          <a:p>
            <a:pPr marL="11430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MBI: </a:t>
            </a:r>
            <a:r>
              <a:rPr lang="fr-FR" sz="1800" dirty="0">
                <a:solidFill>
                  <a:srgbClr val="00B050"/>
                </a:solidFill>
              </a:rPr>
              <a:t>+</a:t>
            </a:r>
            <a:r>
              <a:rPr lang="fr-FR" sz="1800" dirty="0">
                <a:solidFill>
                  <a:srgbClr val="002060"/>
                </a:solidFill>
              </a:rPr>
              <a:t> </a:t>
            </a:r>
            <a:r>
              <a:rPr lang="fr-FR" sz="1800" dirty="0">
                <a:solidFill>
                  <a:schemeClr val="tx1"/>
                </a:solidFill>
              </a:rPr>
              <a:t> Interprétation séduisante</a:t>
            </a:r>
          </a:p>
          <a:p>
            <a:pPr marL="114300" indent="0">
              <a:buNone/>
            </a:pPr>
            <a:r>
              <a:rPr lang="fr-FR" sz="1800" dirty="0">
                <a:solidFill>
                  <a:schemeClr val="tx1"/>
                </a:solidFill>
              </a:rPr>
              <a:t>        </a:t>
            </a:r>
            <a:r>
              <a:rPr lang="fr-FR" sz="1800" dirty="0">
                <a:solidFill>
                  <a:srgbClr val="FF0000"/>
                </a:solidFill>
              </a:rPr>
              <a:t> - </a:t>
            </a:r>
            <a:r>
              <a:rPr lang="fr-FR" sz="1800" dirty="0">
                <a:solidFill>
                  <a:schemeClr val="tx1"/>
                </a:solidFill>
              </a:rPr>
              <a:t>Théoriquement non valide (pas de contrôle des faux positifs)</a:t>
            </a:r>
          </a:p>
          <a:p>
            <a:pPr marL="11430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        </a:t>
            </a:r>
            <a:r>
              <a:rPr lang="fr-FR" sz="1800" b="1" dirty="0">
                <a:solidFill>
                  <a:srgbClr val="000000"/>
                </a:solidFill>
              </a:rPr>
              <a:t>→ </a:t>
            </a:r>
            <a:r>
              <a:rPr lang="fr-FR" sz="1800" dirty="0">
                <a:solidFill>
                  <a:srgbClr val="002060"/>
                </a:solidFill>
              </a:rPr>
              <a:t>F</a:t>
            </a:r>
            <a:r>
              <a:rPr lang="fr-FR" sz="1800" dirty="0">
                <a:solidFill>
                  <a:schemeClr val="tx1"/>
                </a:solidFill>
              </a:rPr>
              <a:t>ausse bonne idée</a:t>
            </a:r>
            <a:endParaRPr lang="fr-F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Fréquentiste: </a:t>
            </a:r>
            <a:r>
              <a:rPr lang="fr-FR" sz="1800" dirty="0">
                <a:solidFill>
                  <a:srgbClr val="00B050"/>
                </a:solidFill>
              </a:rPr>
              <a:t>+</a:t>
            </a:r>
            <a:r>
              <a:rPr lang="fr-FR" sz="1800" dirty="0">
                <a:solidFill>
                  <a:srgbClr val="002060"/>
                </a:solidFill>
              </a:rPr>
              <a:t> S</a:t>
            </a:r>
            <a:r>
              <a:rPr lang="fr-FR" sz="1800" dirty="0">
                <a:solidFill>
                  <a:schemeClr val="tx1"/>
                </a:solidFill>
              </a:rPr>
              <a:t>imple, calculs rapides, et valide théoriquement        </a:t>
            </a:r>
            <a:r>
              <a:rPr lang="fr-FR" sz="1800" dirty="0">
                <a:solidFill>
                  <a:srgbClr val="FF0000"/>
                </a:solidFill>
              </a:rPr>
              <a:t>               </a:t>
            </a:r>
            <a:endParaRPr lang="en-US" sz="1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                        - </a:t>
            </a:r>
            <a:r>
              <a:rPr lang="fr-FR" sz="1800" dirty="0">
                <a:solidFill>
                  <a:schemeClr val="tx1"/>
                </a:solidFill>
              </a:rPr>
              <a:t>difficile à interpréter et pas d'incertitude</a:t>
            </a:r>
          </a:p>
          <a:p>
            <a:pPr marL="11430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                       </a:t>
            </a:r>
            <a:r>
              <a:rPr lang="fr-FR" sz="1800" b="1" dirty="0">
                <a:solidFill>
                  <a:srgbClr val="000000"/>
                </a:solidFill>
              </a:rPr>
              <a:t>→ </a:t>
            </a:r>
            <a:r>
              <a:rPr lang="fr-FR" sz="1800" dirty="0">
                <a:solidFill>
                  <a:schemeClr val="tx1"/>
                </a:solidFill>
              </a:rPr>
              <a:t>Cadre privilégié lorsque n est grand</a:t>
            </a:r>
            <a:endParaRPr lang="fr-F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Bayésien:  </a:t>
            </a:r>
            <a:r>
              <a:rPr lang="fr-FR" sz="1800" dirty="0">
                <a:solidFill>
                  <a:srgbClr val="00B050"/>
                </a:solidFill>
              </a:rPr>
              <a:t>+</a:t>
            </a:r>
            <a:r>
              <a:rPr lang="fr-FR" sz="1800" dirty="0">
                <a:solidFill>
                  <a:srgbClr val="002060"/>
                </a:solidFill>
              </a:rPr>
              <a:t> </a:t>
            </a:r>
            <a:r>
              <a:rPr lang="fr-FR" sz="1800" dirty="0">
                <a:solidFill>
                  <a:schemeClr val="tx1"/>
                </a:solidFill>
              </a:rPr>
              <a:t>Naturel à interpréter, incertitude et valide théoriquement</a:t>
            </a:r>
            <a:endParaRPr lang="en-US" sz="1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                   - </a:t>
            </a:r>
            <a:r>
              <a:rPr lang="fr-FR" sz="1800" dirty="0">
                <a:solidFill>
                  <a:schemeClr val="tx1"/>
                </a:solidFill>
              </a:rPr>
              <a:t>Difficile à comprendre et calculer à première vue </a:t>
            </a:r>
            <a:endParaRPr lang="en-US" sz="1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                  </a:t>
            </a:r>
            <a:r>
              <a:rPr lang="fr-FR" sz="1800" b="1" dirty="0">
                <a:solidFill>
                  <a:schemeClr val="tx1"/>
                </a:solidFill>
              </a:rPr>
              <a:t>→ </a:t>
            </a:r>
            <a:r>
              <a:rPr lang="fr-FR" sz="1800" dirty="0">
                <a:solidFill>
                  <a:schemeClr val="tx1"/>
                </a:solidFill>
              </a:rPr>
              <a:t>Cadre privilégié lorsque n est petit</a:t>
            </a:r>
            <a:endParaRPr lang="fr-F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Notre opinion: </a:t>
            </a:r>
            <a:endParaRPr lang="fr-FR" sz="1800" dirty="0">
              <a:solidFill>
                <a:srgbClr val="564B3C"/>
              </a:solidFill>
            </a:endParaRPr>
          </a:p>
          <a:p>
            <a:pPr marL="114300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Tous les modèles sont faux, mais il est important de savoir à quel point. </a:t>
            </a:r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348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Références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7EB50-575B-4ACB-BE51-77C0F865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7" y="1752600"/>
            <a:ext cx="8240917" cy="4520681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600" i="1" dirty="0"/>
          </a:p>
          <a:p>
            <a:pPr>
              <a:spcBef>
                <a:spcPct val="0"/>
              </a:spcBef>
            </a:pPr>
            <a:r>
              <a:rPr lang="en-US" sz="1800" i="1"/>
              <a:t>Making Meaningful Inferences About Magnitudes - W. G. Hopkins &amp; A. M. Batterham – IJSPP – 2006</a:t>
            </a:r>
          </a:p>
          <a:p>
            <a:pPr>
              <a:spcBef>
                <a:spcPct val="0"/>
              </a:spcBef>
            </a:pPr>
            <a:endParaRPr lang="en-US" sz="1800" i="1" dirty="0"/>
          </a:p>
          <a:p>
            <a:pPr>
              <a:spcBef>
                <a:spcPct val="0"/>
              </a:spcBef>
            </a:pPr>
            <a:r>
              <a:rPr lang="en-US" sz="1800" i="1"/>
              <a:t>Magnitude-based inference: What is it? How does it work and is it appropriate? - B. V</a:t>
            </a:r>
            <a:r>
              <a:rPr lang="en-US" sz="1800"/>
              <a:t>an Hooren – 2018</a:t>
            </a:r>
            <a:endParaRPr lang="en-US" sz="1800" dirty="0"/>
          </a:p>
          <a:p>
            <a:pPr>
              <a:spcBef>
                <a:spcPct val="0"/>
              </a:spcBef>
            </a:pPr>
            <a:endParaRPr lang="en-US" sz="1800" dirty="0"/>
          </a:p>
          <a:p>
            <a:pPr>
              <a:spcBef>
                <a:spcPct val="0"/>
              </a:spcBef>
            </a:pPr>
            <a:r>
              <a:rPr lang="en-US" sz="1800"/>
              <a:t>The Problem with "Magnitude-Based Inference" -  K. L. Sainani – MSSE- 2018</a:t>
            </a:r>
            <a:endParaRPr lang="en-US" sz="1800" dirty="0"/>
          </a:p>
          <a:p>
            <a:pPr>
              <a:spcBef>
                <a:spcPct val="0"/>
              </a:spcBef>
            </a:pPr>
            <a:endParaRPr lang="en-US" sz="1800" dirty="0"/>
          </a:p>
          <a:p>
            <a:r>
              <a:rPr lang="en-US" sz="1800"/>
              <a:t>The Problems with "The Problem with 'Magnitude-Based Inference'" -</a:t>
            </a:r>
            <a:r>
              <a:rPr lang="en-US" sz="1800" dirty="0"/>
              <a:t> </a:t>
            </a:r>
            <a:r>
              <a:rPr lang="en-US" sz="1800" i="1"/>
              <a:t> A. M. Batterham &amp; W. G. Hopkins </a:t>
            </a:r>
            <a:r>
              <a:rPr lang="en-US" sz="1800"/>
              <a:t>- MSSE - 2018</a:t>
            </a:r>
            <a:endParaRPr lang="en-US" sz="1800" dirty="0"/>
          </a:p>
          <a:p>
            <a:pPr>
              <a:spcBef>
                <a:spcPct val="0"/>
              </a:spcBef>
            </a:pPr>
            <a:endParaRPr lang="en-US" sz="1800" dirty="0"/>
          </a:p>
          <a:p>
            <a:pPr>
              <a:spcBef>
                <a:spcPct val="0"/>
              </a:spcBef>
            </a:pPr>
            <a:r>
              <a:rPr lang="en-US" sz="1800"/>
              <a:t>Bayesian Estimation of Small Effects in Exercise and Sports Science - K. L. Mengersen &amp; al. - Plos one – 2015</a:t>
            </a:r>
            <a:endParaRPr lang="en-US" sz="1800" dirty="0"/>
          </a:p>
          <a:p>
            <a:pPr>
              <a:spcBef>
                <a:spcPct val="0"/>
              </a:spcBef>
            </a:pPr>
            <a:endParaRPr lang="en-US" sz="1800" dirty="0"/>
          </a:p>
          <a:p>
            <a:pPr marL="114300" indent="0">
              <a:spcBef>
                <a:spcPct val="0"/>
              </a:spcBef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114300" indent="0" algn="ctr">
              <a:spcBef>
                <a:spcPct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1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JASP : un pas vers bayes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6389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2C4D7C7-35FA-4702-B0AB-E4446940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BCDC0-59B6-43B9-9027-7B0156FC8EFC}"/>
              </a:ext>
            </a:extLst>
          </p:cNvPr>
          <p:cNvSpPr txBox="1">
            <a:spLocks/>
          </p:cNvSpPr>
          <p:nvPr/>
        </p:nvSpPr>
        <p:spPr bwMode="auto">
          <a:xfrm>
            <a:off x="371947" y="1746564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/>
              <a:t>Logiciel graphique gratuit et open source.</a:t>
            </a:r>
          </a:p>
          <a:p>
            <a:pPr defTabSz="914400"/>
            <a:r>
              <a:rPr lang="fr-FR"/>
              <a:t>Ressemble à SPSS</a:t>
            </a:r>
          </a:p>
          <a:p>
            <a:pPr defTabSz="914400"/>
            <a:r>
              <a:rPr lang="fr-FR"/>
              <a:t>Promeut la reproductibilité et la transparence</a:t>
            </a:r>
            <a:endParaRPr lang="fr-FR" dirty="0"/>
          </a:p>
          <a:p>
            <a:pPr defTabSz="914400"/>
            <a:r>
              <a:rPr lang="fr-FR"/>
              <a:t>Intègre facilement des analyses Bayésiennes</a:t>
            </a:r>
            <a:endParaRPr lang="fr-F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11E81E3-BD7F-462D-9C8D-C87217A5F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865" y="3529824"/>
            <a:ext cx="5040515" cy="27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0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1AD5-673E-44C5-8C13-C4705C77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C7D08-4D49-4063-BF25-DEA95A3BE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F4637-D123-4F73-B8B5-D7444F25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 SFdS 2017</a:t>
            </a:r>
          </a:p>
        </p:txBody>
      </p:sp>
    </p:spTree>
    <p:extLst>
      <p:ext uri="{BB962C8B-B14F-4D97-AF65-F5344CB8AC3E}">
        <p14:creationId xmlns:p14="http://schemas.microsoft.com/office/powerpoint/2010/main" val="48879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0755F-6D80-4A0F-A2E7-F87910AD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Les approches statistiques</a:t>
            </a:r>
          </a:p>
        </p:txBody>
      </p:sp>
      <p:sp>
        <p:nvSpPr>
          <p:cNvPr id="15363" name="Espace réservé du contenu 2">
            <a:extLst>
              <a:ext uri="{FF2B5EF4-FFF2-40B4-BE49-F238E27FC236}">
                <a16:creationId xmlns:a16="http://schemas.microsoft.com/office/drawing/2014/main" id="{241C8153-D71F-41B8-9533-74F395F0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752600"/>
            <a:ext cx="8374063" cy="4373563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>
                <a:solidFill>
                  <a:srgbClr val="000000"/>
                </a:solidFill>
              </a:rPr>
              <a:t>Les forces en présence !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>
              <a:solidFill>
                <a:srgbClr val="000000"/>
              </a:solidFill>
            </a:endParaRP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(i) Présence d’observations atypiques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(ii) Loi du phénomène étudié : gaussien ou non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(iii) Variances des deux échantillons à comparer : égalité ou non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(iv) Approches : fréquentiste (paramétrique ou non)  – bayesien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(v) Statistiques et tests associés :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</a:rPr>
              <a:t>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écart standardisé entre les moyennes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→ écart entre les rangs des observations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Kolmogorov-Smirnov</a:t>
            </a:r>
            <a:r>
              <a:rPr lang="fr-FR" altLang="en-US" sz="1400" b="1">
                <a:solidFill>
                  <a:srgbClr val="000000"/>
                </a:solidFill>
              </a:rPr>
              <a:t> → plus grand écart entre les fonctions de répartition empiriques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Bayesien</a:t>
            </a:r>
            <a:endParaRPr lang="fr-FR" altLang="en-US" sz="1400" b="1">
              <a:solidFill>
                <a:srgbClr val="000000"/>
              </a:solidFill>
            </a:endParaRP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(vi) Mesure de la taille de l’effet : faible ou élevée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(vii) Mesure de l’incertitude des résultats des tests : Intervalle de confiance ou non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(viii) Taille des échantillons : petite ou grande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(ix) Outils pour l’interprétation (les interprétations) des résultats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sp>
        <p:nvSpPr>
          <p:cNvPr id="15364" name="Espace réservé du pied de page 3">
            <a:extLst>
              <a:ext uri="{FF2B5EF4-FFF2-40B4-BE49-F238E27FC236}">
                <a16:creationId xmlns:a16="http://schemas.microsoft.com/office/drawing/2014/main" id="{1EAABC4B-5FB0-4A4D-8A29-F44502FD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chemeClr val="tx2"/>
                </a:solidFill>
              </a:rPr>
              <a:t>Séminaire Statistique et Sport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chemeClr val="tx2"/>
                </a:solidFill>
              </a:rPr>
              <a:t>3 mai 2019</a:t>
            </a:r>
          </a:p>
        </p:txBody>
      </p:sp>
      <p:pic>
        <p:nvPicPr>
          <p:cNvPr id="15365" name="Image 5" descr="sfds_logo_ecran.jpg">
            <a:extLst>
              <a:ext uri="{FF2B5EF4-FFF2-40B4-BE49-F238E27FC236}">
                <a16:creationId xmlns:a16="http://schemas.microsoft.com/office/drawing/2014/main" id="{EBE61958-E87B-42A0-BC71-779C18551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11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F9334-C059-4DD3-A977-217CD648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Les approches statistiques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BE02B598-8B21-400D-9A72-01054737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638"/>
            <a:ext cx="8315325" cy="437356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>
                <a:solidFill>
                  <a:srgbClr val="000000"/>
                </a:solidFill>
              </a:rPr>
              <a:t>Les forces et les faiblesses </a:t>
            </a:r>
            <a:r>
              <a:rPr lang="fr-FR" altLang="en-US" sz="2000" b="1">
                <a:solidFill>
                  <a:srgbClr val="000000"/>
                </a:solidFill>
              </a:rPr>
              <a:t>(petits échantillons)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(i) Présence d’observations atypiques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</a:rPr>
              <a:t>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  <a:r>
              <a:rPr lang="fr-FR" altLang="en-US" sz="1400" b="1">
                <a:solidFill>
                  <a:srgbClr val="000000"/>
                </a:solidFill>
              </a:rPr>
              <a:t> [pas robuste]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 </a:t>
            </a:r>
            <a:r>
              <a:rPr lang="fr-FR" altLang="en-US" sz="1600" b="1">
                <a:solidFill>
                  <a:srgbClr val="000000"/>
                </a:solidFill>
              </a:rPr>
              <a:t>[généralement robuste]</a:t>
            </a:r>
            <a:endParaRPr lang="fr-FR" altLang="en-US" sz="1600" b="1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Statistiques robustes avec précaution </a:t>
            </a:r>
            <a:r>
              <a:rPr lang="fr-FR" altLang="en-US" sz="1400" b="1">
                <a:solidFill>
                  <a:srgbClr val="000000"/>
                </a:solidFill>
              </a:rPr>
              <a:t>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(ii) Loi du phénomène étudié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          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  <a:r>
              <a:rPr lang="fr-FR" altLang="en-US" sz="1600" b="1">
                <a:solidFill>
                  <a:srgbClr val="000000"/>
                </a:solidFill>
              </a:rPr>
              <a:t> [non utilisable]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          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 [adapté]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(iii) Variances des deux échantillons à comparer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 [obligatoire]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 [inutile]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(iv) Mesure de l’incertitude des résultats des tests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 [intervalle de confiance classique]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 [intervalle de confiance possible sur les rangs, pas utilisé]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fr-FR" altLang="en-US" sz="1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</a:rPr>
              <a:t>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Kolmogorov-Smirnov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 [inexistant]</a:t>
            </a:r>
            <a:endParaRPr lang="fr-FR" altLang="en-US" sz="1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sp>
        <p:nvSpPr>
          <p:cNvPr id="18436" name="Espace réservé du pied de page 3">
            <a:extLst>
              <a:ext uri="{FF2B5EF4-FFF2-40B4-BE49-F238E27FC236}">
                <a16:creationId xmlns:a16="http://schemas.microsoft.com/office/drawing/2014/main" id="{79644C05-68E5-4CEF-ADB2-F1E6D4A0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chemeClr val="tx2"/>
                </a:solidFill>
              </a:rPr>
              <a:t>Séminaire Statistique et Sport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chemeClr val="tx2"/>
                </a:solidFill>
              </a:rPr>
              <a:t>3 mai 2019</a:t>
            </a:r>
          </a:p>
        </p:txBody>
      </p:sp>
      <p:pic>
        <p:nvPicPr>
          <p:cNvPr id="18437" name="Image 5" descr="sfds_logo_ecran.jpg">
            <a:extLst>
              <a:ext uri="{FF2B5EF4-FFF2-40B4-BE49-F238E27FC236}">
                <a16:creationId xmlns:a16="http://schemas.microsoft.com/office/drawing/2014/main" id="{F2569526-0DD0-4654-8FD9-6BFFFF6F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5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MBI : pourquoi et comment ?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9" b="98187" l="1579" r="94211">
                        <a14:backgroundMark x1="10000" y1="50151" x2="21579" y2="49849"/>
                        <a14:backgroundMark x1="23158" y1="53776" x2="20000" y2="61329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852" y="2652084"/>
            <a:ext cx="1011948" cy="1762919"/>
          </a:xfrm>
          <a:prstGeom prst="rect">
            <a:avLst/>
          </a:prstGeom>
        </p:spPr>
      </p:pic>
      <p:pic>
        <p:nvPicPr>
          <p:cNvPr id="13317" name="Image 5" descr="sfds_logo_ecr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0" y="2084984"/>
            <a:ext cx="952930" cy="9529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819691" y="2084984"/>
            <a:ext cx="27241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fr-FR" sz="4000" b="1" spc="50" dirty="0">
                <a:ln w="9525" cmpd="sng">
                  <a:solidFill>
                    <a:srgbClr val="61A6F1"/>
                  </a:solidFill>
                  <a:prstDash val="solid"/>
                </a:ln>
                <a:solidFill>
                  <a:srgbClr val="61A6F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 &lt; 0,05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19325" y="2376783"/>
            <a:ext cx="473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Petits échantillons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557" y="4074998"/>
            <a:ext cx="4072215" cy="1659051"/>
          </a:xfrm>
          <a:prstGeom prst="rect">
            <a:avLst/>
          </a:prstGeom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8A78810E-FDDA-4777-8924-9CB7EAB3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88775-4097-40AE-B323-B644D99A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Les approches statistiques</a:t>
            </a:r>
          </a:p>
        </p:txBody>
      </p:sp>
      <p:sp>
        <p:nvSpPr>
          <p:cNvPr id="19459" name="Espace réservé du contenu 2">
            <a:extLst>
              <a:ext uri="{FF2B5EF4-FFF2-40B4-BE49-F238E27FC236}">
                <a16:creationId xmlns:a16="http://schemas.microsoft.com/office/drawing/2014/main" id="{8400765F-49EC-49CA-B3E0-712F8F6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638"/>
            <a:ext cx="8315325" cy="437356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>
                <a:solidFill>
                  <a:srgbClr val="000000"/>
                </a:solidFill>
              </a:rPr>
              <a:t>Les forces et les faiblesses </a:t>
            </a:r>
            <a:r>
              <a:rPr lang="fr-FR" altLang="en-US" sz="2000" b="1">
                <a:solidFill>
                  <a:srgbClr val="000000"/>
                </a:solidFill>
              </a:rPr>
              <a:t>(petits échantillons)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2000" b="1">
                <a:solidFill>
                  <a:srgbClr val="000000"/>
                </a:solidFill>
              </a:rPr>
              <a:t>			             </a:t>
            </a:r>
            <a:r>
              <a:rPr lang="fr-FR" altLang="en-US" sz="1000" b="1">
                <a:solidFill>
                  <a:schemeClr val="tx1"/>
                </a:solidFill>
              </a:rPr>
              <a:t>Variances </a:t>
            </a:r>
            <a:r>
              <a:rPr lang="fr-FR" altLang="en-US" sz="1000" b="1">
                <a:solidFill>
                  <a:schemeClr val="tx1"/>
                </a:solidFill>
                <a:sym typeface="Symbol" panose="05050102010706020507" pitchFamily="18" charset="2"/>
              </a:rPr>
              <a:t></a:t>
            </a: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                          Moyennes =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                          Ech 2 : Non G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Atypique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Variances =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Moyennes =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Ech 2 : Non G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Atypique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Variances </a:t>
            </a:r>
            <a:r>
              <a:rPr lang="fr-FR" altLang="en-US" sz="1000" b="1">
                <a:solidFill>
                  <a:schemeClr val="tx1"/>
                </a:solidFill>
                <a:sym typeface="Symbol" panose="05050102010706020507" pitchFamily="18" charset="2"/>
              </a:rPr>
              <a:t></a:t>
            </a: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 Moyennes =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Variances =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 Moyennes =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Ech 1 : Pas G 		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	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sp>
        <p:nvSpPr>
          <p:cNvPr id="19460" name="Espace réservé du pied de page 3">
            <a:extLst>
              <a:ext uri="{FF2B5EF4-FFF2-40B4-BE49-F238E27FC236}">
                <a16:creationId xmlns:a16="http://schemas.microsoft.com/office/drawing/2014/main" id="{790EE08A-65EF-4D7C-96D1-0049F8DB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chemeClr val="tx2"/>
                </a:solidFill>
              </a:rPr>
              <a:t>Séminaire Statistique et Sport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chemeClr val="tx2"/>
                </a:solidFill>
              </a:rPr>
              <a:t>3 mai 2019</a:t>
            </a:r>
          </a:p>
        </p:txBody>
      </p:sp>
      <p:pic>
        <p:nvPicPr>
          <p:cNvPr id="19461" name="Image 5" descr="sfds_logo_ecran.jpg">
            <a:extLst>
              <a:ext uri="{FF2B5EF4-FFF2-40B4-BE49-F238E27FC236}">
                <a16:creationId xmlns:a16="http://schemas.microsoft.com/office/drawing/2014/main" id="{C44FC240-2DAA-4381-85E6-BBE77F5E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2">
            <a:extLst>
              <a:ext uri="{FF2B5EF4-FFF2-40B4-BE49-F238E27FC236}">
                <a16:creationId xmlns:a16="http://schemas.microsoft.com/office/drawing/2014/main" id="{FED795D1-DFFF-4906-886D-9C55F3BED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79650"/>
            <a:ext cx="3200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3">
            <a:extLst>
              <a:ext uri="{FF2B5EF4-FFF2-40B4-BE49-F238E27FC236}">
                <a16:creationId xmlns:a16="http://schemas.microsoft.com/office/drawing/2014/main" id="{B037F82A-75AB-4583-9796-921EDD9F4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257425"/>
            <a:ext cx="32004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4BF6E1-E5C4-40B1-90B7-33CAA2405B39}"/>
              </a:ext>
            </a:extLst>
          </p:cNvPr>
          <p:cNvSpPr/>
          <p:nvPr/>
        </p:nvSpPr>
        <p:spPr>
          <a:xfrm>
            <a:off x="4122738" y="2257425"/>
            <a:ext cx="968375" cy="7270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AE8C4A4-10AB-470B-8D7D-4FC9D9070E7B}"/>
              </a:ext>
            </a:extLst>
          </p:cNvPr>
          <p:cNvCxnSpPr>
            <a:stCxn id="5" idx="1"/>
          </p:cNvCxnSpPr>
          <p:nvPr/>
        </p:nvCxnSpPr>
        <p:spPr>
          <a:xfrm flipH="1">
            <a:off x="3711575" y="2620963"/>
            <a:ext cx="411163" cy="398462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D040E-F209-4799-928F-62B9BA07AD58}"/>
              </a:ext>
            </a:extLst>
          </p:cNvPr>
          <p:cNvSpPr/>
          <p:nvPr/>
        </p:nvSpPr>
        <p:spPr>
          <a:xfrm>
            <a:off x="4144963" y="3095625"/>
            <a:ext cx="919162" cy="698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95304E9-3956-4D34-852E-00BF6AA88535}"/>
              </a:ext>
            </a:extLst>
          </p:cNvPr>
          <p:cNvCxnSpPr>
            <a:stCxn id="11" idx="3"/>
          </p:cNvCxnSpPr>
          <p:nvPr/>
        </p:nvCxnSpPr>
        <p:spPr>
          <a:xfrm flipV="1">
            <a:off x="5064125" y="2654300"/>
            <a:ext cx="354013" cy="790575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Image 9">
            <a:extLst>
              <a:ext uri="{FF2B5EF4-FFF2-40B4-BE49-F238E27FC236}">
                <a16:creationId xmlns:a16="http://schemas.microsoft.com/office/drawing/2014/main" id="{6BB82D68-EFF2-4777-9D96-49EDF9A11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267200"/>
            <a:ext cx="3200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B23FCEC-73A2-4BF9-B5EA-590F405173A8}"/>
              </a:ext>
            </a:extLst>
          </p:cNvPr>
          <p:cNvCxnSpPr>
            <a:stCxn id="47" idx="1"/>
          </p:cNvCxnSpPr>
          <p:nvPr/>
        </p:nvCxnSpPr>
        <p:spPr>
          <a:xfrm flipH="1">
            <a:off x="3697288" y="4713288"/>
            <a:ext cx="488950" cy="449262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0" name="Image 25">
            <a:extLst>
              <a:ext uri="{FF2B5EF4-FFF2-40B4-BE49-F238E27FC236}">
                <a16:creationId xmlns:a16="http://schemas.microsoft.com/office/drawing/2014/main" id="{C2022810-820A-443A-97DE-7384208F5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291013"/>
            <a:ext cx="32004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B9755B4-EF48-47D4-8312-75F035D6B3C3}"/>
              </a:ext>
            </a:extLst>
          </p:cNvPr>
          <p:cNvCxnSpPr/>
          <p:nvPr/>
        </p:nvCxnSpPr>
        <p:spPr>
          <a:xfrm flipV="1">
            <a:off x="5003800" y="5111750"/>
            <a:ext cx="404813" cy="269875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7C7492F-1587-4F3C-A2F6-74332808E5D6}"/>
              </a:ext>
            </a:extLst>
          </p:cNvPr>
          <p:cNvSpPr/>
          <p:nvPr/>
        </p:nvSpPr>
        <p:spPr>
          <a:xfrm>
            <a:off x="4186238" y="4538663"/>
            <a:ext cx="831850" cy="3508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1A8BCD-DE19-442B-9F26-2347C099DB26}"/>
              </a:ext>
            </a:extLst>
          </p:cNvPr>
          <p:cNvSpPr/>
          <p:nvPr/>
        </p:nvSpPr>
        <p:spPr>
          <a:xfrm>
            <a:off x="4176713" y="5207000"/>
            <a:ext cx="833437" cy="5143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65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MBI : pourquoi et comment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Utilisation simplifié sous Excel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607733"/>
            <a:ext cx="5398933" cy="3260875"/>
          </a:xfrm>
          <a:prstGeom prst="rect">
            <a:avLst/>
          </a:prstGeom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F08ECC30-DD92-4652-9BA5-363BDDDA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  <p:extLst>
      <p:ext uri="{BB962C8B-B14F-4D97-AF65-F5344CB8AC3E}">
        <p14:creationId xmlns:p14="http://schemas.microsoft.com/office/powerpoint/2010/main" val="3838279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Les approches statistiques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25450" y="1752600"/>
            <a:ext cx="8374063" cy="4373563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 dirty="0">
                <a:solidFill>
                  <a:srgbClr val="000000"/>
                </a:solidFill>
              </a:rPr>
              <a:t>Les forces en présence !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 dirty="0">
              <a:solidFill>
                <a:srgbClr val="000000"/>
              </a:solidFill>
            </a:endParaRP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(i) Présence d’observations atypiques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(ii) Loi du phénomène étudié : gaussien ou non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(iii) Variances des deux échantillons à comparer : égalité ou non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(iv) Approches : </a:t>
            </a:r>
            <a:r>
              <a:rPr lang="fr-FR" altLang="en-US" sz="1600" b="1" dirty="0" err="1">
                <a:solidFill>
                  <a:srgbClr val="000000"/>
                </a:solidFill>
              </a:rPr>
              <a:t>fréquentiste</a:t>
            </a:r>
            <a:r>
              <a:rPr lang="fr-FR" altLang="en-US" sz="1600" b="1" dirty="0">
                <a:solidFill>
                  <a:srgbClr val="000000"/>
                </a:solidFill>
              </a:rPr>
              <a:t> (paramétrique ou non)  – </a:t>
            </a:r>
            <a:r>
              <a:rPr lang="fr-FR" altLang="en-US" sz="1600" b="1" dirty="0" err="1">
                <a:solidFill>
                  <a:srgbClr val="000000"/>
                </a:solidFill>
              </a:rPr>
              <a:t>bayesien</a:t>
            </a:r>
            <a:endParaRPr lang="fr-FR" altLang="en-US" sz="16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(v) Statistiques et tests associés :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 dirty="0">
                <a:solidFill>
                  <a:srgbClr val="000000"/>
                </a:solidFill>
              </a:rPr>
              <a:t>      </a:t>
            </a:r>
            <a:r>
              <a:rPr lang="fr-FR" altLang="en-US" sz="800" b="1" dirty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 dirty="0">
                <a:solidFill>
                  <a:srgbClr val="000000"/>
                </a:solidFill>
              </a:rPr>
              <a:t> t-test (</a:t>
            </a:r>
            <a:r>
              <a:rPr lang="fr-FR" altLang="en-US" sz="1400" b="1" dirty="0" err="1">
                <a:solidFill>
                  <a:srgbClr val="000000"/>
                </a:solidFill>
              </a:rPr>
              <a:t>Student</a:t>
            </a:r>
            <a:r>
              <a:rPr lang="fr-FR" altLang="en-US" sz="1400" b="1" dirty="0">
                <a:solidFill>
                  <a:srgbClr val="000000"/>
                </a:solidFill>
              </a:rPr>
              <a:t> ou Welch) → écart standardisé entre les moyennes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 dirty="0">
                <a:solidFill>
                  <a:srgbClr val="000000"/>
                </a:solidFill>
                <a:sym typeface="Wingdings" panose="05000000000000000000" pitchFamily="2" charset="2"/>
              </a:rPr>
              <a:t>      </a:t>
            </a:r>
            <a:r>
              <a:rPr lang="fr-FR" altLang="en-US" sz="800" b="1" dirty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 dirty="0">
                <a:solidFill>
                  <a:srgbClr val="000000"/>
                </a:solidFill>
              </a:rPr>
              <a:t>Wilcoxon/Mann-Whitney → écart entre les rangs des observations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 dirty="0">
                <a:solidFill>
                  <a:srgbClr val="000000"/>
                </a:solidFill>
                <a:sym typeface="Wingdings" panose="05000000000000000000" pitchFamily="2" charset="2"/>
              </a:rPr>
              <a:t>      </a:t>
            </a:r>
            <a:r>
              <a:rPr lang="fr-FR" altLang="en-US" sz="800" b="1" dirty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 dirty="0">
                <a:solidFill>
                  <a:srgbClr val="000000"/>
                </a:solidFill>
                <a:sym typeface="Wingdings" panose="05000000000000000000" pitchFamily="2" charset="2"/>
              </a:rPr>
              <a:t> Kolmogorov-Smirnov</a:t>
            </a:r>
            <a:r>
              <a:rPr lang="fr-FR" altLang="en-US" sz="1400" b="1" dirty="0">
                <a:solidFill>
                  <a:srgbClr val="000000"/>
                </a:solidFill>
              </a:rPr>
              <a:t> → plus grand écart entre les fonctions de répartition empiriques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 dirty="0">
                <a:solidFill>
                  <a:srgbClr val="000000"/>
                </a:solidFill>
                <a:sym typeface="Wingdings" panose="05000000000000000000" pitchFamily="2" charset="2"/>
              </a:rPr>
              <a:t>      </a:t>
            </a:r>
            <a:r>
              <a:rPr lang="fr-FR" altLang="en-US" sz="800" b="1" dirty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Bayesien</a:t>
            </a:r>
            <a:endParaRPr lang="fr-FR" altLang="en-US" sz="1400" b="1" dirty="0">
              <a:solidFill>
                <a:srgbClr val="000000"/>
              </a:solidFill>
            </a:endParaRP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(vi) Mesure de la taille de l’effet : faible ou élevée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(vii) Mesure de l’incertitude des résultats des tests : Intervalle de confiance ou non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(viii) Taille des échantillons : petite ou grande</a:t>
            </a:r>
          </a:p>
          <a:p>
            <a:pPr marL="114300" indent="0" eaLnBrk="1" hangingPunct="1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en-US" sz="1600" b="1" dirty="0">
                <a:solidFill>
                  <a:srgbClr val="000000"/>
                </a:solidFill>
              </a:rPr>
              <a:t>(ix) Outils pour l’interprétation (les interprétations) des résultats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 dirty="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15365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F7971484-C047-4161-9C30-B9F6887A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  <p:extLst>
      <p:ext uri="{BB962C8B-B14F-4D97-AF65-F5344CB8AC3E}">
        <p14:creationId xmlns:p14="http://schemas.microsoft.com/office/powerpoint/2010/main" val="2989562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Les approches statistiques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>
                <a:solidFill>
                  <a:srgbClr val="000000"/>
                </a:solidFill>
              </a:rPr>
              <a:t>Un tableau synoptique</a:t>
            </a:r>
            <a:endParaRPr lang="fr-FR" altLang="en-US" sz="160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17413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354263"/>
            <a:ext cx="90201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A48D56D6-A8EA-4102-BAD3-F3721795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Les approches statistiques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1638"/>
            <a:ext cx="8315325" cy="437356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>
                <a:solidFill>
                  <a:srgbClr val="000000"/>
                </a:solidFill>
              </a:rPr>
              <a:t>Les forces et les faiblesses </a:t>
            </a:r>
            <a:r>
              <a:rPr lang="fr-FR" altLang="en-US" sz="2000" b="1">
                <a:solidFill>
                  <a:srgbClr val="000000"/>
                </a:solidFill>
              </a:rPr>
              <a:t>(petits échantillons)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(i) Présence d’observations atypiques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</a:rPr>
              <a:t>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  <a:r>
              <a:rPr lang="fr-FR" altLang="en-US" sz="1400" b="1">
                <a:solidFill>
                  <a:srgbClr val="000000"/>
                </a:solidFill>
              </a:rPr>
              <a:t> [pas robuste]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 </a:t>
            </a:r>
            <a:r>
              <a:rPr lang="fr-FR" altLang="en-US" sz="1600" b="1">
                <a:solidFill>
                  <a:srgbClr val="000000"/>
                </a:solidFill>
              </a:rPr>
              <a:t>[généralement robuste]</a:t>
            </a:r>
            <a:endParaRPr lang="fr-FR" altLang="en-US" sz="1600" b="1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Statistiques robustes avec précaution </a:t>
            </a:r>
            <a:r>
              <a:rPr lang="fr-FR" altLang="en-US" sz="1400" b="1">
                <a:solidFill>
                  <a:srgbClr val="000000"/>
                </a:solidFill>
              </a:rPr>
              <a:t>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(ii) Loi du phénomène étudié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          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  <a:r>
              <a:rPr lang="fr-FR" altLang="en-US" sz="1600" b="1">
                <a:solidFill>
                  <a:srgbClr val="000000"/>
                </a:solidFill>
              </a:rPr>
              <a:t> [non utilisable]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          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 [adapté]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(iii) Variances des deux échantillons à comparer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 [obligatoire]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</a:p>
          <a:p>
            <a:pPr marL="114300" indent="0"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→ </a:t>
            </a:r>
            <a:r>
              <a:rPr lang="fr-FR" altLang="en-US" sz="1600" b="1">
                <a:solidFill>
                  <a:srgbClr val="000000"/>
                </a:solidFill>
                <a:sym typeface="Wingdings" panose="05000000000000000000" pitchFamily="2" charset="2"/>
              </a:rPr>
              <a:t> [inutile]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(iv) Mesure de l’incertitude des résultats des tests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 [intervalle de confiance classique]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 [intervalle de confiance possible sur les rangs, pas utilisé]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fr-FR" altLang="en-US" sz="1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</a:rPr>
              <a:t>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Kolmogorov-Smirnov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 [inexistant]</a:t>
            </a:r>
            <a:endParaRPr lang="fr-FR" altLang="en-US" sz="1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18437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92E382B-79D6-4595-AAE8-97139C99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Les approches statistiques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1638"/>
            <a:ext cx="8315325" cy="437356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>
                <a:solidFill>
                  <a:srgbClr val="000000"/>
                </a:solidFill>
              </a:rPr>
              <a:t>Les forces et les faiblesses </a:t>
            </a:r>
            <a:r>
              <a:rPr lang="fr-FR" altLang="en-US" sz="2000" b="1">
                <a:solidFill>
                  <a:srgbClr val="000000"/>
                </a:solidFill>
              </a:rPr>
              <a:t>(petits échantillons)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2000" b="1">
                <a:solidFill>
                  <a:srgbClr val="000000"/>
                </a:solidFill>
              </a:rPr>
              <a:t>			             </a:t>
            </a:r>
            <a:r>
              <a:rPr lang="fr-FR" altLang="en-US" sz="1000" b="1">
                <a:solidFill>
                  <a:schemeClr val="tx1"/>
                </a:solidFill>
              </a:rPr>
              <a:t>Variances </a:t>
            </a:r>
            <a:r>
              <a:rPr lang="fr-FR" altLang="en-US" sz="1000" b="1">
                <a:solidFill>
                  <a:schemeClr val="tx1"/>
                </a:solidFill>
                <a:sym typeface="Symbol" panose="05050102010706020507" pitchFamily="18" charset="2"/>
              </a:rPr>
              <a:t></a:t>
            </a: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                          Moyennes =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                          Ech 2 : Non G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Atypique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Variances =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Moyennes =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Ech 2 : Non G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Atypique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Variances </a:t>
            </a:r>
            <a:r>
              <a:rPr lang="fr-FR" altLang="en-US" sz="1000" b="1">
                <a:solidFill>
                  <a:schemeClr val="tx1"/>
                </a:solidFill>
                <a:sym typeface="Symbol" panose="05050102010706020507" pitchFamily="18" charset="2"/>
              </a:rPr>
              <a:t></a:t>
            </a: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 Moyennes =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Variances =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 Moyennes =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Ech 1 : Pas G 		</a:t>
            </a:r>
          </a:p>
          <a:p>
            <a:pPr marL="11430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	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000" b="1">
              <a:solidFill>
                <a:schemeClr val="tx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000" b="1">
                <a:solidFill>
                  <a:schemeClr val="tx1"/>
                </a:solidFill>
              </a:rPr>
              <a:t>				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19461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79650"/>
            <a:ext cx="3200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257425"/>
            <a:ext cx="32004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2738" y="2257425"/>
            <a:ext cx="968375" cy="7270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>
            <a:stCxn id="5" idx="1"/>
          </p:cNvCxnSpPr>
          <p:nvPr/>
        </p:nvCxnSpPr>
        <p:spPr>
          <a:xfrm flipH="1">
            <a:off x="3711575" y="2620963"/>
            <a:ext cx="411163" cy="398462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44963" y="3095625"/>
            <a:ext cx="919162" cy="698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/>
          <p:cNvCxnSpPr>
            <a:stCxn id="11" idx="3"/>
          </p:cNvCxnSpPr>
          <p:nvPr/>
        </p:nvCxnSpPr>
        <p:spPr>
          <a:xfrm flipV="1">
            <a:off x="5064125" y="2654300"/>
            <a:ext cx="354013" cy="790575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267200"/>
            <a:ext cx="3200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>
            <a:stCxn id="47" idx="1"/>
          </p:cNvCxnSpPr>
          <p:nvPr/>
        </p:nvCxnSpPr>
        <p:spPr>
          <a:xfrm flipH="1">
            <a:off x="3697288" y="4713288"/>
            <a:ext cx="488950" cy="449262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291013"/>
            <a:ext cx="32004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cteur droit avec flèche 29"/>
          <p:cNvCxnSpPr/>
          <p:nvPr/>
        </p:nvCxnSpPr>
        <p:spPr>
          <a:xfrm flipV="1">
            <a:off x="5003800" y="5111750"/>
            <a:ext cx="404813" cy="269875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186238" y="4538663"/>
            <a:ext cx="831850" cy="3508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176713" y="5207000"/>
            <a:ext cx="833437" cy="5143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674ABA92-31B8-4D73-B9CA-76F513C7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Les approches statistiques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2800" b="1">
                <a:solidFill>
                  <a:srgbClr val="000000"/>
                </a:solidFill>
              </a:rPr>
              <a:t>Les forces et les faiblesses </a:t>
            </a:r>
            <a:r>
              <a:rPr lang="fr-FR" altLang="en-US" sz="2000" b="1">
                <a:solidFill>
                  <a:srgbClr val="000000"/>
                </a:solidFill>
              </a:rPr>
              <a:t>(grands échantillons)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(i) Présence d’observations atypiques (en faible proportion)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</a:rPr>
              <a:t>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[peu d’influence]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 [peu d’influence]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  <a:endParaRPr lang="fr-FR" altLang="en-US" sz="1400" b="1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6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(ii) Loi du phénomène étudié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          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[convergence vers la loi Normale]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          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(asymptotique)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 [idem]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600" b="1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(iii) Mesure de la taille de l’effet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</a:rPr>
              <a:t> t-test (Student ou Welch)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</a:t>
            </a:r>
            <a:r>
              <a:rPr lang="fr-FR" altLang="en-US" sz="1400" b="1">
                <a:solidFill>
                  <a:srgbClr val="000000"/>
                </a:solidFill>
              </a:rPr>
              <a:t> [</a:t>
            </a:r>
            <a:r>
              <a:rPr lang="fr-FR" altLang="en-US" sz="1400" b="1" i="1">
                <a:solidFill>
                  <a:srgbClr val="000000"/>
                </a:solidFill>
              </a:rPr>
              <a:t>p</a:t>
            </a:r>
            <a:r>
              <a:rPr lang="fr-FR" altLang="en-US" sz="1400" b="1">
                <a:solidFill>
                  <a:srgbClr val="000000"/>
                </a:solidFill>
              </a:rPr>
              <a:t>-valeurs très faibles </a:t>
            </a:r>
            <a:r>
              <a:rPr lang="fr-FR" altLang="en-US" sz="1400" b="1">
                <a:solidFill>
                  <a:srgbClr val="000000"/>
                </a:solidFill>
                <a:sym typeface="Symbol" panose="05050102010706020507" pitchFamily="18" charset="2"/>
              </a:rPr>
              <a:t> rejet H0 systématique]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&amp; Kolmogorov-Smirnov (asymptotique)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 [idem]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6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1600" b="1">
                <a:solidFill>
                  <a:srgbClr val="000000"/>
                </a:solidFill>
              </a:rPr>
              <a:t>(iv) Mesure de l’incertitude des résultats des tests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900" b="1">
                <a:solidFill>
                  <a:srgbClr val="000000"/>
                </a:solidFill>
                <a:sym typeface="Wingdings" panose="05000000000000000000" pitchFamily="2" charset="2"/>
              </a:rPr>
              <a:t>           </a:t>
            </a: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lang="fr-FR" altLang="en-US" sz="1600" b="1">
                <a:solidFill>
                  <a:srgbClr val="000000"/>
                </a:solidFill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t-test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 [intervalle de confiance classique]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            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1400" b="1">
                <a:solidFill>
                  <a:srgbClr val="000000"/>
                </a:solidFill>
              </a:rPr>
              <a:t>Wilcoxon/Mann-Whitney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 [intervalle de confiance possible sur l’écart standardisé]</a:t>
            </a:r>
            <a:r>
              <a:rPr lang="fr-FR" altLang="en-US" sz="1400" b="1">
                <a:solidFill>
                  <a:srgbClr val="000000"/>
                </a:solidFill>
              </a:rPr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fr-FR" altLang="en-US" sz="800" b="1">
                <a:solidFill>
                  <a:srgbClr val="000000"/>
                </a:solidFill>
                <a:sym typeface="Wingdings" panose="05000000000000000000" pitchFamily="2" charset="2"/>
              </a:rPr>
              <a:t>            </a:t>
            </a:r>
            <a:r>
              <a:rPr lang="fr-FR" altLang="en-US" sz="1400" b="1">
                <a:solidFill>
                  <a:srgbClr val="000000"/>
                </a:solidFill>
              </a:rPr>
              <a:t> Kolmogorov-Smirnov → </a:t>
            </a:r>
            <a:r>
              <a:rPr lang="fr-FR" altLang="en-US" sz="1400" b="1">
                <a:solidFill>
                  <a:srgbClr val="000000"/>
                </a:solidFill>
                <a:sym typeface="Wingdings" panose="05000000000000000000" pitchFamily="2" charset="2"/>
              </a:rPr>
              <a:t> [inexistant]</a:t>
            </a:r>
            <a:endParaRPr lang="fr-FR" altLang="en-US" sz="14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400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2800" b="1">
              <a:solidFill>
                <a:srgbClr val="000000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20485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21B1A57E-4BD7-4F0D-AF25-797D7581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MBI : pourquoi et comment 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407228" y="5940852"/>
            <a:ext cx="59653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Magnitude-based inference: What is it? How does it work and is it appropriate?</a:t>
            </a:r>
          </a:p>
          <a:p>
            <a:pPr algn="ctr"/>
            <a:r>
              <a:rPr lang="en-US" sz="1000" dirty="0"/>
              <a:t>Van </a:t>
            </a:r>
            <a:r>
              <a:rPr lang="en-US" sz="1000" dirty="0" err="1"/>
              <a:t>Hooren</a:t>
            </a:r>
            <a:r>
              <a:rPr lang="en-US" sz="1000" dirty="0"/>
              <a:t> B.</a:t>
            </a:r>
            <a:endParaRPr lang="fr-FR" sz="10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948392" y="2754526"/>
            <a:ext cx="5366807" cy="1879600"/>
            <a:chOff x="1880659" y="2510603"/>
            <a:chExt cx="5366807" cy="1879600"/>
          </a:xfrm>
        </p:grpSpPr>
        <p:sp>
          <p:nvSpPr>
            <p:cNvPr id="8" name="Rectangle 7"/>
            <p:cNvSpPr/>
            <p:nvPr/>
          </p:nvSpPr>
          <p:spPr>
            <a:xfrm>
              <a:off x="1880659" y="2510603"/>
              <a:ext cx="2675466" cy="187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510603"/>
              <a:ext cx="2675466" cy="187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2" name="Connecteur droit 11"/>
          <p:cNvCxnSpPr/>
          <p:nvPr/>
        </p:nvCxnSpPr>
        <p:spPr>
          <a:xfrm>
            <a:off x="4309533" y="3259667"/>
            <a:ext cx="1710267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024588" y="3843867"/>
            <a:ext cx="1710267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552094" y="4292601"/>
            <a:ext cx="1710267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623858" y="2754526"/>
            <a:ext cx="0" cy="189421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04467" y="3133953"/>
            <a:ext cx="3039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Statistiquement non significatif (p=0,31)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33067" y="3905264"/>
            <a:ext cx="3039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Statistiquement significatif (p=0,02)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46592" y="4332559"/>
            <a:ext cx="3039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Statistiquement significatif (p=0,02)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843867" y="2937933"/>
            <a:ext cx="418494" cy="32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121959" y="2745487"/>
            <a:ext cx="3039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Intervalle de confiance à 95%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4205364" y="2392835"/>
            <a:ext cx="418494" cy="32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893913" y="2178107"/>
            <a:ext cx="520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Zéro</a:t>
            </a:r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1E6FB9F5-1F79-4AEB-8196-A694879F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3" name="Image 5" descr="sfds_logo_ecran.jpg">
            <a:extLst>
              <a:ext uri="{FF2B5EF4-FFF2-40B4-BE49-F238E27FC236}">
                <a16:creationId xmlns:a16="http://schemas.microsoft.com/office/drawing/2014/main" id="{7ADA6651-63F1-4D2D-8AAB-1CCB042B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0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MBI : pourquoi et comment 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00238" y="5657931"/>
            <a:ext cx="59653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Magnitude-based inference: What is it? How does it work and is it appropriate?</a:t>
            </a:r>
          </a:p>
          <a:p>
            <a:pPr algn="ctr"/>
            <a:r>
              <a:rPr lang="en-US" sz="1000" dirty="0"/>
              <a:t>Van </a:t>
            </a:r>
            <a:r>
              <a:rPr lang="en-US" sz="1000" dirty="0" err="1"/>
              <a:t>Hooren</a:t>
            </a:r>
            <a:r>
              <a:rPr lang="en-US" sz="1000" dirty="0"/>
              <a:t> B.</a:t>
            </a:r>
            <a:endParaRPr lang="fr-FR" sz="10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652993" y="2671259"/>
            <a:ext cx="5366807" cy="2618946"/>
            <a:chOff x="1880659" y="2510603"/>
            <a:chExt cx="5366807" cy="1879600"/>
          </a:xfrm>
        </p:grpSpPr>
        <p:sp>
          <p:nvSpPr>
            <p:cNvPr id="26" name="Rectangle 25"/>
            <p:cNvSpPr/>
            <p:nvPr/>
          </p:nvSpPr>
          <p:spPr>
            <a:xfrm>
              <a:off x="1880659" y="2510603"/>
              <a:ext cx="2675466" cy="187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2510603"/>
              <a:ext cx="2675466" cy="187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5" name="Connecteur droit avec flèche 34"/>
          <p:cNvCxnSpPr/>
          <p:nvPr/>
        </p:nvCxnSpPr>
        <p:spPr>
          <a:xfrm>
            <a:off x="2289479" y="2334339"/>
            <a:ext cx="418494" cy="32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019302" y="2080136"/>
            <a:ext cx="520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SWC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7801" y="2662220"/>
            <a:ext cx="1148292" cy="2627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2709334" y="2662220"/>
            <a:ext cx="0" cy="264968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874559" y="2671259"/>
            <a:ext cx="0" cy="264968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3328459" y="2671259"/>
            <a:ext cx="0" cy="264968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291246" y="271834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harmful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524905" y="2715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beneficial</a:t>
            </a:r>
            <a:endParaRPr lang="fr-FR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10659" y="271502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trivial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4174067" y="3176400"/>
            <a:ext cx="1710267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10192" y="3447334"/>
            <a:ext cx="1710267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3119212" y="3735200"/>
            <a:ext cx="1710267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3119212" y="4023066"/>
            <a:ext cx="1054855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429001" y="4294000"/>
            <a:ext cx="313267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2405443" y="4607266"/>
            <a:ext cx="1054855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956057" y="4886666"/>
            <a:ext cx="1380744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289479" y="5132199"/>
            <a:ext cx="2020055" cy="0"/>
          </a:xfrm>
          <a:prstGeom prst="line">
            <a:avLst/>
          </a:prstGeom>
          <a:ln w="317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035674" y="3015619"/>
            <a:ext cx="1091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Clear</a:t>
            </a:r>
            <a:r>
              <a:rPr lang="fr-FR" sz="1100" dirty="0"/>
              <a:t> : use </a:t>
            </a:r>
            <a:r>
              <a:rPr lang="fr-FR" sz="1100" dirty="0" err="1"/>
              <a:t>it</a:t>
            </a:r>
            <a:endParaRPr lang="fr-FR" sz="11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035674" y="3310007"/>
            <a:ext cx="1091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Clear</a:t>
            </a:r>
            <a:r>
              <a:rPr lang="fr-FR" sz="1100" dirty="0"/>
              <a:t> : use </a:t>
            </a:r>
            <a:r>
              <a:rPr lang="fr-FR" sz="1100" dirty="0" err="1"/>
              <a:t>it</a:t>
            </a:r>
            <a:endParaRPr lang="fr-FR" sz="1100" dirty="0"/>
          </a:p>
        </p:txBody>
      </p:sp>
      <p:sp>
        <p:nvSpPr>
          <p:cNvPr id="55" name="ZoneTexte 54"/>
          <p:cNvSpPr txBox="1"/>
          <p:nvPr/>
        </p:nvSpPr>
        <p:spPr>
          <a:xfrm>
            <a:off x="6035674" y="3604395"/>
            <a:ext cx="1091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Clear</a:t>
            </a:r>
            <a:r>
              <a:rPr lang="fr-FR" sz="1100" dirty="0"/>
              <a:t> : use </a:t>
            </a:r>
            <a:r>
              <a:rPr lang="fr-FR" sz="1100" dirty="0" err="1"/>
              <a:t>it</a:t>
            </a:r>
            <a:endParaRPr lang="fr-FR" sz="1100" dirty="0"/>
          </a:p>
        </p:txBody>
      </p:sp>
      <p:sp>
        <p:nvSpPr>
          <p:cNvPr id="56" name="ZoneTexte 55"/>
          <p:cNvSpPr txBox="1"/>
          <p:nvPr/>
        </p:nvSpPr>
        <p:spPr>
          <a:xfrm>
            <a:off x="6035673" y="3892261"/>
            <a:ext cx="1431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Clear</a:t>
            </a:r>
            <a:r>
              <a:rPr lang="fr-FR" sz="1100" dirty="0"/>
              <a:t> : </a:t>
            </a:r>
            <a:r>
              <a:rPr lang="fr-FR" sz="1100" dirty="0" err="1"/>
              <a:t>depends</a:t>
            </a:r>
            <a:endParaRPr lang="fr-FR" sz="1100" dirty="0"/>
          </a:p>
        </p:txBody>
      </p:sp>
      <p:sp>
        <p:nvSpPr>
          <p:cNvPr id="57" name="ZoneTexte 56"/>
          <p:cNvSpPr txBox="1"/>
          <p:nvPr/>
        </p:nvSpPr>
        <p:spPr>
          <a:xfrm>
            <a:off x="6028266" y="4171775"/>
            <a:ext cx="1820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Clear</a:t>
            </a:r>
            <a:r>
              <a:rPr lang="fr-FR" sz="1100" dirty="0"/>
              <a:t> : </a:t>
            </a:r>
            <a:r>
              <a:rPr lang="fr-FR" sz="1100" dirty="0" err="1"/>
              <a:t>don’t</a:t>
            </a:r>
            <a:r>
              <a:rPr lang="fr-FR" sz="1100" dirty="0"/>
              <a:t> use </a:t>
            </a:r>
            <a:r>
              <a:rPr lang="fr-FR" sz="1100" dirty="0" err="1"/>
              <a:t>it</a:t>
            </a:r>
            <a:r>
              <a:rPr lang="fr-FR" sz="1100" dirty="0"/>
              <a:t>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019800" y="4433385"/>
            <a:ext cx="1820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Clear</a:t>
            </a:r>
            <a:r>
              <a:rPr lang="fr-FR" sz="1100" dirty="0"/>
              <a:t> : </a:t>
            </a:r>
            <a:r>
              <a:rPr lang="fr-FR" sz="1100" dirty="0" err="1"/>
              <a:t>don’t</a:t>
            </a:r>
            <a:r>
              <a:rPr lang="fr-FR" sz="1100" dirty="0"/>
              <a:t> use </a:t>
            </a:r>
            <a:r>
              <a:rPr lang="fr-FR" sz="1100" dirty="0" err="1"/>
              <a:t>it</a:t>
            </a:r>
            <a:r>
              <a:rPr lang="fr-FR" sz="1100" dirty="0"/>
              <a:t>.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019799" y="4720592"/>
            <a:ext cx="1820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Clear</a:t>
            </a:r>
            <a:r>
              <a:rPr lang="fr-FR" sz="1100" dirty="0"/>
              <a:t> : </a:t>
            </a:r>
            <a:r>
              <a:rPr lang="fr-FR" sz="1100" dirty="0" err="1"/>
              <a:t>don’t</a:t>
            </a:r>
            <a:r>
              <a:rPr lang="fr-FR" sz="1100" dirty="0"/>
              <a:t> use </a:t>
            </a:r>
            <a:r>
              <a:rPr lang="fr-FR" sz="1100" dirty="0" err="1"/>
              <a:t>it</a:t>
            </a:r>
            <a:r>
              <a:rPr lang="fr-FR" sz="1100" dirty="0"/>
              <a:t>.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019800" y="4970031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Unclear</a:t>
            </a:r>
            <a:r>
              <a:rPr lang="fr-FR" sz="1100" dirty="0"/>
              <a:t> : more data </a:t>
            </a:r>
            <a:r>
              <a:rPr lang="fr-FR" sz="1100" dirty="0" err="1"/>
              <a:t>needed</a:t>
            </a:r>
            <a:r>
              <a:rPr lang="fr-FR" sz="1100" dirty="0"/>
              <a:t>.</a:t>
            </a:r>
          </a:p>
        </p:txBody>
      </p:sp>
      <p:sp>
        <p:nvSpPr>
          <p:cNvPr id="73" name="Ellipse 72"/>
          <p:cNvSpPr/>
          <p:nvPr/>
        </p:nvSpPr>
        <p:spPr>
          <a:xfrm>
            <a:off x="6062660" y="3595443"/>
            <a:ext cx="1080028" cy="2878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6092821" y="4145519"/>
            <a:ext cx="1390651" cy="2878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7124700" y="3617225"/>
            <a:ext cx="1091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P&gt;0,05 !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7524748" y="4167089"/>
            <a:ext cx="1091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P&lt;0,05 !</a:t>
            </a:r>
          </a:p>
        </p:txBody>
      </p:sp>
      <p:sp>
        <p:nvSpPr>
          <p:cNvPr id="45" name="Espace réservé du pied de page 3">
            <a:extLst>
              <a:ext uri="{FF2B5EF4-FFF2-40B4-BE49-F238E27FC236}">
                <a16:creationId xmlns:a16="http://schemas.microsoft.com/office/drawing/2014/main" id="{F6E10E79-9C41-416C-A922-B9067BB9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3" name="Image 5" descr="sfds_logo_ecran.jpg">
            <a:extLst>
              <a:ext uri="{FF2B5EF4-FFF2-40B4-BE49-F238E27FC236}">
                <a16:creationId xmlns:a16="http://schemas.microsoft.com/office/drawing/2014/main" id="{37511908-042D-4EAC-84B4-99586B3CC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5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MBI : pourquoi et comment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993569" y="2879981"/>
            <a:ext cx="340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800" dirty="0"/>
              <a:t>Interprétation qualitative :</a:t>
            </a:r>
          </a:p>
          <a:p>
            <a:r>
              <a:rPr lang="fr-FR" sz="1800" dirty="0"/>
              <a:t>&lt;0,5% </a:t>
            </a:r>
            <a:r>
              <a:rPr lang="fr-FR" sz="1800" dirty="0" err="1"/>
              <a:t>most</a:t>
            </a:r>
            <a:r>
              <a:rPr lang="fr-FR" sz="1800" dirty="0"/>
              <a:t> </a:t>
            </a:r>
            <a:r>
              <a:rPr lang="fr-FR" sz="1800" dirty="0" err="1"/>
              <a:t>unlikely</a:t>
            </a:r>
            <a:endParaRPr lang="fr-FR" sz="1800" dirty="0"/>
          </a:p>
          <a:p>
            <a:r>
              <a:rPr lang="fr-FR" sz="1800" dirty="0"/>
              <a:t>0,5-5% </a:t>
            </a:r>
            <a:r>
              <a:rPr lang="fr-FR" sz="1800" dirty="0" err="1"/>
              <a:t>very</a:t>
            </a:r>
            <a:r>
              <a:rPr lang="fr-FR" sz="1800" dirty="0"/>
              <a:t> </a:t>
            </a:r>
            <a:r>
              <a:rPr lang="fr-FR" sz="1800" dirty="0" err="1"/>
              <a:t>unlikely</a:t>
            </a:r>
            <a:endParaRPr lang="fr-FR" sz="1800" dirty="0"/>
          </a:p>
          <a:p>
            <a:r>
              <a:rPr lang="fr-FR" sz="1800" dirty="0"/>
              <a:t>5-25% </a:t>
            </a:r>
            <a:r>
              <a:rPr lang="fr-FR" sz="1800" dirty="0" err="1"/>
              <a:t>unlikely</a:t>
            </a:r>
            <a:endParaRPr lang="fr-FR" sz="1800" dirty="0"/>
          </a:p>
          <a:p>
            <a:r>
              <a:rPr lang="fr-FR" sz="1800" dirty="0"/>
              <a:t>25-75% </a:t>
            </a:r>
            <a:r>
              <a:rPr lang="fr-FR" sz="1800" dirty="0" err="1"/>
              <a:t>possibly</a:t>
            </a:r>
            <a:endParaRPr lang="fr-FR" sz="1800" dirty="0"/>
          </a:p>
          <a:p>
            <a:r>
              <a:rPr lang="fr-FR" sz="1800" dirty="0"/>
              <a:t>75-95% </a:t>
            </a:r>
            <a:r>
              <a:rPr lang="fr-FR" sz="1800" dirty="0" err="1"/>
              <a:t>likely</a:t>
            </a:r>
            <a:endParaRPr lang="fr-FR" sz="1800" dirty="0"/>
          </a:p>
          <a:p>
            <a:r>
              <a:rPr lang="fr-FR" sz="1800" dirty="0"/>
              <a:t>95-99,5% </a:t>
            </a:r>
            <a:r>
              <a:rPr lang="fr-FR" sz="1800" dirty="0" err="1"/>
              <a:t>very</a:t>
            </a:r>
            <a:r>
              <a:rPr lang="fr-FR" sz="1800" dirty="0"/>
              <a:t> </a:t>
            </a:r>
            <a:r>
              <a:rPr lang="fr-FR" sz="1800" dirty="0" err="1"/>
              <a:t>likely</a:t>
            </a:r>
            <a:endParaRPr lang="fr-FR" sz="1800" dirty="0"/>
          </a:p>
          <a:p>
            <a:r>
              <a:rPr lang="fr-FR" sz="1800" dirty="0"/>
              <a:t>&gt;99,5% </a:t>
            </a:r>
            <a:r>
              <a:rPr lang="fr-FR" sz="1800" dirty="0" err="1"/>
              <a:t>most</a:t>
            </a:r>
            <a:r>
              <a:rPr lang="fr-FR" sz="1800" dirty="0"/>
              <a:t> </a:t>
            </a:r>
            <a:r>
              <a:rPr lang="fr-FR" sz="1800" dirty="0" err="1"/>
              <a:t>likely</a:t>
            </a:r>
            <a:endParaRPr lang="fr-FR" sz="1800" dirty="0"/>
          </a:p>
        </p:txBody>
      </p:sp>
      <p:grpSp>
        <p:nvGrpSpPr>
          <p:cNvPr id="8" name="Groupe 7"/>
          <p:cNvGrpSpPr/>
          <p:nvPr/>
        </p:nvGrpSpPr>
        <p:grpSpPr>
          <a:xfrm>
            <a:off x="327255" y="2718342"/>
            <a:ext cx="5366807" cy="2618946"/>
            <a:chOff x="1880659" y="2510603"/>
            <a:chExt cx="5366807" cy="1879600"/>
          </a:xfrm>
        </p:grpSpPr>
        <p:sp>
          <p:nvSpPr>
            <p:cNvPr id="9" name="Rectangle 8"/>
            <p:cNvSpPr/>
            <p:nvPr/>
          </p:nvSpPr>
          <p:spPr>
            <a:xfrm>
              <a:off x="1880659" y="2510603"/>
              <a:ext cx="2675466" cy="1879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2510603"/>
              <a:ext cx="2675466" cy="187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Connecteur droit avec flèche 10"/>
          <p:cNvCxnSpPr/>
          <p:nvPr/>
        </p:nvCxnSpPr>
        <p:spPr>
          <a:xfrm>
            <a:off x="1963741" y="2381422"/>
            <a:ext cx="418494" cy="32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693564" y="2127219"/>
            <a:ext cx="520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SWC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92063" y="2709303"/>
            <a:ext cx="1140883" cy="2627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2383596" y="2709303"/>
            <a:ext cx="0" cy="264968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548821" y="2718342"/>
            <a:ext cx="0" cy="264968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94254" y="2718342"/>
            <a:ext cx="0" cy="2649680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65508" y="276542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harmful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99167" y="2762106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beneficial</a:t>
            </a:r>
            <a:endParaRPr lang="fr-FR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84921" y="276210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trivial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901" r="99151">
                        <a14:backgroundMark x1="43564" y1="58947" x2="43564" y2="58947"/>
                        <a14:backgroundMark x1="49081" y1="34737" x2="40877" y2="94211"/>
                        <a14:backgroundMark x1="42574" y1="14211" x2="44413" y2="56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88328" y="3939258"/>
            <a:ext cx="12057366" cy="1411246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H="1" flipV="1">
            <a:off x="1953913" y="4644881"/>
            <a:ext cx="1262294" cy="49962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070580" y="4834467"/>
            <a:ext cx="790116" cy="20831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102743" y="3971092"/>
            <a:ext cx="1616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Probabilité que le vrai effet soit </a:t>
            </a:r>
            <a:r>
              <a:rPr lang="fr-FR" sz="1400" dirty="0" err="1"/>
              <a:t>beneficial</a:t>
            </a:r>
            <a:endParaRPr lang="fr-FR" sz="1400" dirty="0"/>
          </a:p>
        </p:txBody>
      </p:sp>
      <p:sp>
        <p:nvSpPr>
          <p:cNvPr id="38" name="ZoneTexte 37"/>
          <p:cNvSpPr txBox="1"/>
          <p:nvPr/>
        </p:nvSpPr>
        <p:spPr>
          <a:xfrm>
            <a:off x="885503" y="3906217"/>
            <a:ext cx="1616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Probabilité que le vrai effet soit trivial</a:t>
            </a:r>
          </a:p>
        </p:txBody>
      </p:sp>
      <p:cxnSp>
        <p:nvCxnSpPr>
          <p:cNvPr id="39" name="Connecteur droit 38"/>
          <p:cNvCxnSpPr>
            <a:stCxn id="41" idx="4"/>
            <a:endCxn id="43" idx="3"/>
          </p:cNvCxnSpPr>
          <p:nvPr/>
        </p:nvCxnSpPr>
        <p:spPr>
          <a:xfrm flipH="1">
            <a:off x="1828200" y="5343435"/>
            <a:ext cx="531176" cy="3981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3200755" y="512164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2336516" y="529771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988473" y="50199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212079" y="5372237"/>
            <a:ext cx="1616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Probabilité que le vrai effet soit trivial</a:t>
            </a:r>
          </a:p>
        </p:txBody>
      </p:sp>
      <p:sp>
        <p:nvSpPr>
          <p:cNvPr id="4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3" name="Image 5" descr="sfds_logo_ecran.jpg">
            <a:extLst>
              <a:ext uri="{FF2B5EF4-FFF2-40B4-BE49-F238E27FC236}">
                <a16:creationId xmlns:a16="http://schemas.microsoft.com/office/drawing/2014/main" id="{C5A66ECE-B7DA-428F-803B-418FB20A8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7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MBI : pourquoi et comment ?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endParaRPr lang="fr-FR" altLang="en-US" sz="1400" b="1">
              <a:solidFill>
                <a:srgbClr val="000000"/>
              </a:solidFill>
            </a:endParaRPr>
          </a:p>
        </p:txBody>
      </p:sp>
      <p:pic>
        <p:nvPicPr>
          <p:cNvPr id="14341" name="Image 5" descr="sfds_logo_ec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752600"/>
            <a:ext cx="768826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3B8A6778-F0B4-4F01-A074-D417C58C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MBI : 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34" y="1595258"/>
            <a:ext cx="7481544" cy="4676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2118" y="5460092"/>
            <a:ext cx="41197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Making Meaningful Inferences About Magnitudes</a:t>
            </a:r>
          </a:p>
          <a:p>
            <a:pPr algn="ctr"/>
            <a:r>
              <a:rPr lang="en-US" sz="1400" dirty="0" err="1"/>
              <a:t>Batterham</a:t>
            </a:r>
            <a:r>
              <a:rPr lang="en-US" sz="1400" dirty="0"/>
              <a:t> A, Hopkins W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8881F60-74E2-40AA-888E-E8CFE5EA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4" name="Image 5" descr="sfds_logo_ecran.jpg">
            <a:extLst>
              <a:ext uri="{FF2B5EF4-FFF2-40B4-BE49-F238E27FC236}">
                <a16:creationId xmlns:a16="http://schemas.microsoft.com/office/drawing/2014/main" id="{A901DD1C-7CC9-438D-BA3F-F863B7C6F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1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MBI : Limites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" b="100000" l="0" r="995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5871" y="1525082"/>
            <a:ext cx="4208734" cy="29292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84" y1="7067" x2="5984" y2="7067"/>
                        <a14:foregroundMark x1="2527" y1="4594" x2="2527" y2="97173"/>
                        <a14:foregroundMark x1="39495" y1="80565" x2="95213" y2="93993"/>
                        <a14:backgroundMark x1="532" y1="10777" x2="532" y2="95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49" y="1598634"/>
            <a:ext cx="3934883" cy="2961628"/>
          </a:xfrm>
          <a:prstGeom prst="rect">
            <a:avLst/>
          </a:prstGeom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641E077-4C51-41E3-90DC-CC58462F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046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Séminaire Statistique et Sport : le match est lancé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chemeClr val="tx2"/>
                </a:solidFill>
              </a:rPr>
              <a:t>2 mai 2019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1CF18C1-1A34-4DCF-AC5A-5DCE33AA9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240" y="4529559"/>
            <a:ext cx="4094592" cy="1840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95CAD-2EF6-4521-85D3-961095068B75}"/>
              </a:ext>
            </a:extLst>
          </p:cNvPr>
          <p:cNvSpPr txBox="1"/>
          <p:nvPr/>
        </p:nvSpPr>
        <p:spPr>
          <a:xfrm>
            <a:off x="106091" y="4665461"/>
            <a:ext cx="4688192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>
                <a:latin typeface="Century Gothic"/>
              </a:rPr>
              <a:t>Fausse définition erreur type I et II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entury Gothic"/>
              </a:rPr>
              <a:t>Interprétation probabiliste abusive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entury Gothic"/>
              </a:rPr>
              <a:t>Pas de fondement théorique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entury Gothic"/>
              </a:rPr>
              <a:t>Explosion des faux positifs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>
                <a:latin typeface="Century Gothic"/>
              </a:rPr>
              <a:t>Multiples paramètres de seuils 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endParaRPr lang="fr-FR" dirty="0"/>
          </a:p>
        </p:txBody>
      </p:sp>
      <p:pic>
        <p:nvPicPr>
          <p:cNvPr id="4" name="Image 5" descr="sfds_logo_ecran.jpg">
            <a:extLst>
              <a:ext uri="{FF2B5EF4-FFF2-40B4-BE49-F238E27FC236}">
                <a16:creationId xmlns:a16="http://schemas.microsoft.com/office/drawing/2014/main" id="{AB7BBEC1-75F3-446F-97A3-7D0DBD71E0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451600"/>
            <a:ext cx="158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57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976</TotalTime>
  <Words>1869</Words>
  <Application>Microsoft Office PowerPoint</Application>
  <PresentationFormat>Affichage à l'écran (4:3)</PresentationFormat>
  <Paragraphs>500</Paragraphs>
  <Slides>36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Book Antiqua</vt:lpstr>
      <vt:lpstr>Calibri</vt:lpstr>
      <vt:lpstr>Century Gothic</vt:lpstr>
      <vt:lpstr>Symbol</vt:lpstr>
      <vt:lpstr>Apothicaire</vt:lpstr>
      <vt:lpstr>Présentation PowerPoint</vt:lpstr>
      <vt:lpstr>Agenda</vt:lpstr>
      <vt:lpstr>MBI : pourquoi et comment ?</vt:lpstr>
      <vt:lpstr>MBI : pourquoi et comment ?</vt:lpstr>
      <vt:lpstr>MBI : pourquoi et comment ?</vt:lpstr>
      <vt:lpstr>MBI : pourquoi et comment ?</vt:lpstr>
      <vt:lpstr>MBI : pourquoi et comment ?</vt:lpstr>
      <vt:lpstr>MBI : Utilisation</vt:lpstr>
      <vt:lpstr>MBI : Limites</vt:lpstr>
      <vt:lpstr>MBI : les réponses </vt:lpstr>
      <vt:lpstr>Exemple D'un cas simple</vt:lpstr>
      <vt:lpstr> APPROCHE CLASSIQUE : FRÉQUENTISTE </vt:lpstr>
      <vt:lpstr>APPROCHE CLASSIQUE : FRÉQUENTISTE</vt:lpstr>
      <vt:lpstr>APPROCHE CLASSIQUE : FRÉQUENTISTE</vt:lpstr>
      <vt:lpstr>APPROCHE CLASSIQUE : FRÉQUENTISTE</vt:lpstr>
      <vt:lpstr>APPROCHE CLASSIQUE : FRÉQUENTISTE</vt:lpstr>
      <vt:lpstr>APPROCHE CLASSIQUE : FRÉQUENTISTE</vt:lpstr>
      <vt:lpstr>APPROCHE CLASSIQUE : Bayésienne</vt:lpstr>
      <vt:lpstr>APPROCHE CLASSIQUE : Bayésienne</vt:lpstr>
      <vt:lpstr>APPROCHE CLASSIQUE : Bayésienne</vt:lpstr>
      <vt:lpstr>Un Exemple en natation</vt:lpstr>
      <vt:lpstr>UN EXEMPLE EN natation</vt:lpstr>
      <vt:lpstr>UN EXEMPLE EN natation</vt:lpstr>
      <vt:lpstr>Bilan et messages</vt:lpstr>
      <vt:lpstr>Références</vt:lpstr>
      <vt:lpstr>JASP : un pas vers bayes</vt:lpstr>
      <vt:lpstr>BACK UP</vt:lpstr>
      <vt:lpstr>Les approches statistiques</vt:lpstr>
      <vt:lpstr>Les approches statistiques</vt:lpstr>
      <vt:lpstr>Les approches statistiques</vt:lpstr>
      <vt:lpstr>MBI : pourquoi et comment ?</vt:lpstr>
      <vt:lpstr>Les approches statistiques</vt:lpstr>
      <vt:lpstr>Les approches statistiques</vt:lpstr>
      <vt:lpstr>Les approches statistiques</vt:lpstr>
      <vt:lpstr>Les approches statistiques</vt:lpstr>
      <vt:lpstr>Les approches statistiques</vt:lpstr>
    </vt:vector>
  </TitlesOfParts>
  <Company>Université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GROUPE    NOM DU RESPONSABLE  2016 - 2017</dc:title>
  <dc:creator>Vincent Rivoirard</dc:creator>
  <cp:lastModifiedBy>Christian Derquenne</cp:lastModifiedBy>
  <cp:revision>1161</cp:revision>
  <dcterms:created xsi:type="dcterms:W3CDTF">2017-04-30T09:24:42Z</dcterms:created>
  <dcterms:modified xsi:type="dcterms:W3CDTF">2019-05-01T19:36:31Z</dcterms:modified>
</cp:coreProperties>
</file>